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735" r:id="rId2"/>
    <p:sldId id="824" r:id="rId3"/>
    <p:sldId id="825" r:id="rId4"/>
    <p:sldId id="827" r:id="rId5"/>
    <p:sldId id="829" r:id="rId6"/>
    <p:sldId id="830" r:id="rId7"/>
    <p:sldId id="835" r:id="rId8"/>
    <p:sldId id="845" r:id="rId9"/>
    <p:sldId id="843" r:id="rId10"/>
    <p:sldId id="836" r:id="rId11"/>
    <p:sldId id="838" r:id="rId12"/>
    <p:sldId id="818" r:id="rId13"/>
    <p:sldId id="837" r:id="rId14"/>
    <p:sldId id="805" r:id="rId15"/>
    <p:sldId id="840" r:id="rId16"/>
    <p:sldId id="841" r:id="rId17"/>
    <p:sldId id="842" r:id="rId18"/>
    <p:sldId id="839" r:id="rId19"/>
    <p:sldId id="822" r:id="rId20"/>
    <p:sldId id="823" r:id="rId21"/>
    <p:sldId id="833" r:id="rId22"/>
    <p:sldId id="809" r:id="rId23"/>
    <p:sldId id="807" r:id="rId24"/>
    <p:sldId id="844" r:id="rId25"/>
    <p:sldId id="810" r:id="rId26"/>
    <p:sldId id="819" r:id="rId27"/>
    <p:sldId id="820" r:id="rId28"/>
    <p:sldId id="785" r:id="rId29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 userDrawn="1">
          <p15:clr>
            <a:srgbClr val="A4A3A4"/>
          </p15:clr>
        </p15:guide>
        <p15:guide id="2" orient="horz" pos="1899" userDrawn="1">
          <p15:clr>
            <a:srgbClr val="A4A3A4"/>
          </p15:clr>
        </p15:guide>
        <p15:guide id="3" orient="horz" pos="3206" userDrawn="1">
          <p15:clr>
            <a:srgbClr val="A4A3A4"/>
          </p15:clr>
        </p15:guide>
        <p15:guide id="4" orient="horz" pos="546" userDrawn="1">
          <p15:clr>
            <a:srgbClr val="A4A3A4"/>
          </p15:clr>
        </p15:guide>
        <p15:guide id="5" orient="horz" pos="244" userDrawn="1">
          <p15:clr>
            <a:srgbClr val="A4A3A4"/>
          </p15:clr>
        </p15:guide>
        <p15:guide id="6" pos="2548" userDrawn="1">
          <p15:clr>
            <a:srgbClr val="A4A3A4"/>
          </p15:clr>
        </p15:guide>
        <p15:guide id="7" pos="284" userDrawn="1">
          <p15:clr>
            <a:srgbClr val="A4A3A4"/>
          </p15:clr>
        </p15:guide>
        <p15:guide id="8" pos="5520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овеснова Валерия Олеговна" initials="СВО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C50"/>
    <a:srgbClr val="A1C6F7"/>
    <a:srgbClr val="9ED3D7"/>
    <a:srgbClr val="FFFEBA"/>
    <a:srgbClr val="A88000"/>
    <a:srgbClr val="C0C0C0"/>
    <a:srgbClr val="FF66FF"/>
    <a:srgbClr val="000000"/>
    <a:srgbClr val="CF9F6F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0" autoAdjust="0"/>
    <p:restoredTop sz="85051" autoAdjust="0"/>
  </p:normalViewPr>
  <p:slideViewPr>
    <p:cSldViewPr snapToGrid="0">
      <p:cViewPr varScale="1">
        <p:scale>
          <a:sx n="63" d="100"/>
          <a:sy n="63" d="100"/>
        </p:scale>
        <p:origin x="936" y="72"/>
      </p:cViewPr>
      <p:guideLst>
        <p:guide orient="horz" pos="711"/>
        <p:guide orient="horz" pos="1899"/>
        <p:guide orient="horz" pos="3206"/>
        <p:guide orient="horz" pos="546"/>
        <p:guide orient="horz" pos="244"/>
        <p:guide pos="2548"/>
        <p:guide pos="284"/>
        <p:guide pos="552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notesViewPr>
    <p:cSldViewPr snapToGrid="0">
      <p:cViewPr varScale="1">
        <p:scale>
          <a:sx n="46" d="100"/>
          <a:sy n="46" d="100"/>
        </p:scale>
        <p:origin x="-2770" y="-96"/>
      </p:cViewPr>
      <p:guideLst>
        <p:guide orient="horz" pos="3132"/>
        <p:guide pos="2141"/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45620-61A8-4ADF-A67C-2A4E21E0CEC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6F3FC-91E7-412E-81B9-595FF4FA972A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Возвраты на сервис</a:t>
          </a:r>
          <a:endParaRPr lang="ru-RU" dirty="0"/>
        </a:p>
      </dgm:t>
    </dgm:pt>
    <dgm:pt modelId="{86456B16-B42E-4D09-85FD-18334E6D7CA9}" type="parTrans" cxnId="{2AE03A0E-D395-4440-B974-4003967E5413}">
      <dgm:prSet/>
      <dgm:spPr/>
      <dgm:t>
        <a:bodyPr/>
        <a:lstStyle/>
        <a:p>
          <a:endParaRPr lang="ru-RU"/>
        </a:p>
      </dgm:t>
    </dgm:pt>
    <dgm:pt modelId="{793CD87F-900A-435E-A50F-37DC48B8286F}" type="sibTrans" cxnId="{2AE03A0E-D395-4440-B974-4003967E5413}">
      <dgm:prSet/>
      <dgm:spPr/>
      <dgm:t>
        <a:bodyPr/>
        <a:lstStyle/>
        <a:p>
          <a:endParaRPr lang="ru-RU"/>
        </a:p>
      </dgm:t>
    </dgm:pt>
    <dgm:pt modelId="{63AEE953-1B2D-45BF-9639-272D7D5A5110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Наши клиенты (купили новый а/м в Рольф </a:t>
          </a:r>
          <a:r>
            <a:rPr lang="en-US" dirty="0" smtClean="0"/>
            <a:t>retail</a:t>
          </a:r>
          <a:r>
            <a:rPr lang="ru-RU" dirty="0" smtClean="0"/>
            <a:t>)</a:t>
          </a:r>
          <a:endParaRPr lang="ru-RU" dirty="0"/>
        </a:p>
      </dgm:t>
    </dgm:pt>
    <dgm:pt modelId="{3D5DA873-3E2C-44B2-8475-66239F1FE5A5}" type="parTrans" cxnId="{C1336B1C-4E22-48B9-B03C-89283F0EEAF6}">
      <dgm:prSet/>
      <dgm:spPr>
        <a:solidFill>
          <a:schemeClr val="bg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536C986-C3B0-4C15-88FC-50BD9778EC3B}" type="sibTrans" cxnId="{C1336B1C-4E22-48B9-B03C-89283F0EEAF6}">
      <dgm:prSet/>
      <dgm:spPr/>
      <dgm:t>
        <a:bodyPr/>
        <a:lstStyle/>
        <a:p>
          <a:endParaRPr lang="ru-RU"/>
        </a:p>
      </dgm:t>
    </dgm:pt>
    <dgm:pt modelId="{6331FEF2-488E-4658-AA5D-987C62C6C6CF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Улица</a:t>
          </a:r>
        </a:p>
        <a:p>
          <a:r>
            <a:rPr lang="ru-RU" dirty="0" smtClean="0"/>
            <a:t> (купили</a:t>
          </a:r>
          <a:r>
            <a:rPr lang="en-US" dirty="0" smtClean="0"/>
            <a:t> </a:t>
          </a:r>
          <a:r>
            <a:rPr lang="ru-RU" dirty="0" smtClean="0"/>
            <a:t>а/м не у нас, но приехали к нам на сервис)</a:t>
          </a:r>
          <a:endParaRPr lang="ru-RU" dirty="0"/>
        </a:p>
      </dgm:t>
    </dgm:pt>
    <dgm:pt modelId="{8118B6DB-E2E2-43F4-BE18-9CA0663114CA}" type="parTrans" cxnId="{79099806-31FC-469F-93F1-824F446F1B95}">
      <dgm:prSet/>
      <dgm:spPr>
        <a:solidFill>
          <a:schemeClr val="bg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40C37F4-DC89-4DE8-A48B-DD8FC7DFE090}" type="sibTrans" cxnId="{79099806-31FC-469F-93F1-824F446F1B95}">
      <dgm:prSet/>
      <dgm:spPr/>
      <dgm:t>
        <a:bodyPr/>
        <a:lstStyle/>
        <a:p>
          <a:endParaRPr lang="ru-RU"/>
        </a:p>
      </dgm:t>
    </dgm:pt>
    <dgm:pt modelId="{957FB577-AD2B-448D-9AC2-03F7B0F6D66D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Авто с Пробегом</a:t>
          </a:r>
          <a:endParaRPr lang="ru-RU" dirty="0"/>
        </a:p>
      </dgm:t>
    </dgm:pt>
    <dgm:pt modelId="{BFB50475-C043-4E69-9BFB-ACF57E2E5A01}" type="parTrans" cxnId="{29F324A1-726E-4248-A381-4B27B2CD9005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78B6F1E-4458-4808-8AE3-688D98530F7B}" type="sibTrans" cxnId="{29F324A1-726E-4248-A381-4B27B2CD9005}">
      <dgm:prSet/>
      <dgm:spPr/>
      <dgm:t>
        <a:bodyPr/>
        <a:lstStyle/>
        <a:p>
          <a:endParaRPr lang="ru-RU"/>
        </a:p>
      </dgm:t>
    </dgm:pt>
    <dgm:pt modelId="{B7B25EE3-C219-46F1-A0EC-9AAC30E4FFF8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Новые а/м</a:t>
          </a:r>
        </a:p>
      </dgm:t>
    </dgm:pt>
    <dgm:pt modelId="{C094EB8A-3C56-4783-AD1E-092844841C60}" type="parTrans" cxnId="{1A769632-B63D-475B-BC50-8DECCDF9F660}">
      <dgm:prSet/>
      <dgm:spPr>
        <a:solidFill>
          <a:schemeClr val="bg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F9F7673-43C1-4B9C-87EE-B1728FCE0B94}" type="sibTrans" cxnId="{1A769632-B63D-475B-BC50-8DECCDF9F660}">
      <dgm:prSet/>
      <dgm:spPr/>
      <dgm:t>
        <a:bodyPr/>
        <a:lstStyle/>
        <a:p>
          <a:endParaRPr lang="ru-RU"/>
        </a:p>
      </dgm:t>
    </dgm:pt>
    <dgm:pt modelId="{BE8A9E1F-030A-49D9-946B-A757DF26497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Профильные бренды</a:t>
          </a:r>
          <a:endParaRPr lang="ru-RU" dirty="0"/>
        </a:p>
      </dgm:t>
    </dgm:pt>
    <dgm:pt modelId="{22AC33FD-4322-4F65-94B3-42021EB79591}" type="parTrans" cxnId="{AF2DAA41-D96F-47A5-94D8-C93B53ADF6CF}">
      <dgm:prSet/>
      <dgm:spPr>
        <a:solidFill>
          <a:schemeClr val="bg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F05AA2AC-0551-44E1-B06D-81C6EAA7BD08}" type="sibTrans" cxnId="{AF2DAA41-D96F-47A5-94D8-C93B53ADF6CF}">
      <dgm:prSet/>
      <dgm:spPr/>
      <dgm:t>
        <a:bodyPr/>
        <a:lstStyle/>
        <a:p>
          <a:endParaRPr lang="ru-RU"/>
        </a:p>
      </dgm:t>
    </dgm:pt>
    <dgm:pt modelId="{40268823-1CA4-4543-9B39-50C58717A1A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/>
            <a:t>Непрофильные бренды</a:t>
          </a:r>
          <a:endParaRPr lang="ru-RU" dirty="0"/>
        </a:p>
      </dgm:t>
    </dgm:pt>
    <dgm:pt modelId="{A7450322-0B80-4247-8ECC-13D688035660}" type="parTrans" cxnId="{3D767F69-CE3D-49DE-986A-D52A3A983E21}">
      <dgm:prSet/>
      <dgm:spPr>
        <a:solidFill>
          <a:schemeClr val="bg1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673C8819-C570-4A5D-967B-82EDF1D3B9AB}" type="sibTrans" cxnId="{3D767F69-CE3D-49DE-986A-D52A3A983E21}">
      <dgm:prSet/>
      <dgm:spPr/>
      <dgm:t>
        <a:bodyPr/>
        <a:lstStyle/>
        <a:p>
          <a:endParaRPr lang="ru-RU"/>
        </a:p>
      </dgm:t>
    </dgm:pt>
    <dgm:pt modelId="{36DDEC4D-8ABF-4690-A14F-4F33F927DD06}" type="pres">
      <dgm:prSet presAssocID="{FDE45620-61A8-4ADF-A67C-2A4E21E0CEC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CCED1-8795-456F-88EA-4A65C3E0BCB9}" type="pres">
      <dgm:prSet presAssocID="{FDE45620-61A8-4ADF-A67C-2A4E21E0CEC8}" presName="hierFlow" presStyleCnt="0"/>
      <dgm:spPr/>
    </dgm:pt>
    <dgm:pt modelId="{71FA0863-BDDC-4F1B-B2CA-2B43F4003E4B}" type="pres">
      <dgm:prSet presAssocID="{FDE45620-61A8-4ADF-A67C-2A4E21E0CEC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26F26F-6E6A-4AF2-A06E-A1AE6DDFC5B8}" type="pres">
      <dgm:prSet presAssocID="{6546F3FC-91E7-412E-81B9-595FF4FA972A}" presName="Name14" presStyleCnt="0"/>
      <dgm:spPr/>
    </dgm:pt>
    <dgm:pt modelId="{51A38A2A-39FF-4469-8AA4-63F374315A4F}" type="pres">
      <dgm:prSet presAssocID="{6546F3FC-91E7-412E-81B9-595FF4FA972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87E1D-10B5-4959-B994-5584C0D40225}" type="pres">
      <dgm:prSet presAssocID="{6546F3FC-91E7-412E-81B9-595FF4FA972A}" presName="hierChild2" presStyleCnt="0"/>
      <dgm:spPr/>
    </dgm:pt>
    <dgm:pt modelId="{9CF35F2A-E83F-47D2-A218-8735E0DAAF75}" type="pres">
      <dgm:prSet presAssocID="{3D5DA873-3E2C-44B2-8475-66239F1FE5A5}" presName="Name19" presStyleLbl="parChTrans1D2" presStyleIdx="0" presStyleCnt="4"/>
      <dgm:spPr/>
      <dgm:t>
        <a:bodyPr/>
        <a:lstStyle/>
        <a:p>
          <a:endParaRPr lang="ru-RU"/>
        </a:p>
      </dgm:t>
    </dgm:pt>
    <dgm:pt modelId="{2F3A66B9-1283-40BE-B24E-24151EACE420}" type="pres">
      <dgm:prSet presAssocID="{63AEE953-1B2D-45BF-9639-272D7D5A5110}" presName="Name21" presStyleCnt="0"/>
      <dgm:spPr/>
    </dgm:pt>
    <dgm:pt modelId="{3B48B07D-02F7-44CF-869A-76792A08E156}" type="pres">
      <dgm:prSet presAssocID="{63AEE953-1B2D-45BF-9639-272D7D5A5110}" presName="level2Shape" presStyleLbl="node2" presStyleIdx="0" presStyleCnt="4"/>
      <dgm:spPr/>
      <dgm:t>
        <a:bodyPr/>
        <a:lstStyle/>
        <a:p>
          <a:endParaRPr lang="ru-RU"/>
        </a:p>
      </dgm:t>
    </dgm:pt>
    <dgm:pt modelId="{04AA81FA-171E-4D56-92CE-EA66D342FAB4}" type="pres">
      <dgm:prSet presAssocID="{63AEE953-1B2D-45BF-9639-272D7D5A5110}" presName="hierChild3" presStyleCnt="0"/>
      <dgm:spPr/>
    </dgm:pt>
    <dgm:pt modelId="{F9202D61-9EE2-4C3D-BE40-A7F8E6861B02}" type="pres">
      <dgm:prSet presAssocID="{8118B6DB-E2E2-43F4-BE18-9CA0663114CA}" presName="Name19" presStyleLbl="parChTrans1D2" presStyleIdx="1" presStyleCnt="4"/>
      <dgm:spPr/>
      <dgm:t>
        <a:bodyPr/>
        <a:lstStyle/>
        <a:p>
          <a:endParaRPr lang="ru-RU"/>
        </a:p>
      </dgm:t>
    </dgm:pt>
    <dgm:pt modelId="{6E307BA5-B79F-4F14-8437-5676CECFD6A4}" type="pres">
      <dgm:prSet presAssocID="{6331FEF2-488E-4658-AA5D-987C62C6C6CF}" presName="Name21" presStyleCnt="0"/>
      <dgm:spPr/>
    </dgm:pt>
    <dgm:pt modelId="{7EF5FD08-D499-49DD-B0CC-EF094A010035}" type="pres">
      <dgm:prSet presAssocID="{6331FEF2-488E-4658-AA5D-987C62C6C6CF}" presName="level2Shape" presStyleLbl="node2" presStyleIdx="1" presStyleCnt="4"/>
      <dgm:spPr/>
      <dgm:t>
        <a:bodyPr/>
        <a:lstStyle/>
        <a:p>
          <a:endParaRPr lang="ru-RU"/>
        </a:p>
      </dgm:t>
    </dgm:pt>
    <dgm:pt modelId="{E4C4FBDC-6279-45E7-AAA5-F3F22F73BD2F}" type="pres">
      <dgm:prSet presAssocID="{6331FEF2-488E-4658-AA5D-987C62C6C6CF}" presName="hierChild3" presStyleCnt="0"/>
      <dgm:spPr/>
    </dgm:pt>
    <dgm:pt modelId="{144D4A64-B545-4325-A374-443A8B19C2C0}" type="pres">
      <dgm:prSet presAssocID="{BFB50475-C043-4E69-9BFB-ACF57E2E5A01}" presName="Name19" presStyleLbl="parChTrans1D2" presStyleIdx="2" presStyleCnt="4"/>
      <dgm:spPr/>
      <dgm:t>
        <a:bodyPr/>
        <a:lstStyle/>
        <a:p>
          <a:endParaRPr lang="ru-RU"/>
        </a:p>
      </dgm:t>
    </dgm:pt>
    <dgm:pt modelId="{10F24068-2068-4FD6-B28F-AAC5BD455B5B}" type="pres">
      <dgm:prSet presAssocID="{957FB577-AD2B-448D-9AC2-03F7B0F6D66D}" presName="Name21" presStyleCnt="0"/>
      <dgm:spPr/>
    </dgm:pt>
    <dgm:pt modelId="{6D9CDE8C-4A81-4752-83A9-7C33A96CA7DF}" type="pres">
      <dgm:prSet presAssocID="{957FB577-AD2B-448D-9AC2-03F7B0F6D66D}" presName="level2Shape" presStyleLbl="node2" presStyleIdx="2" presStyleCnt="4"/>
      <dgm:spPr/>
      <dgm:t>
        <a:bodyPr/>
        <a:lstStyle/>
        <a:p>
          <a:endParaRPr lang="ru-RU"/>
        </a:p>
      </dgm:t>
    </dgm:pt>
    <dgm:pt modelId="{1E8867EE-BEDC-4DA7-9781-8684A73386B0}" type="pres">
      <dgm:prSet presAssocID="{957FB577-AD2B-448D-9AC2-03F7B0F6D66D}" presName="hierChild3" presStyleCnt="0"/>
      <dgm:spPr/>
    </dgm:pt>
    <dgm:pt modelId="{42167024-A98C-474A-8B2E-7D5B726665B0}" type="pres">
      <dgm:prSet presAssocID="{22AC33FD-4322-4F65-94B3-42021EB7959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000BB3AD-626F-4F54-B601-FEBF74D29E9C}" type="pres">
      <dgm:prSet presAssocID="{BE8A9E1F-030A-49D9-946B-A757DF26497A}" presName="Name21" presStyleCnt="0"/>
      <dgm:spPr/>
    </dgm:pt>
    <dgm:pt modelId="{11054FBA-7584-48E9-A023-A3B33B3B3030}" type="pres">
      <dgm:prSet presAssocID="{BE8A9E1F-030A-49D9-946B-A757DF26497A}" presName="level2Shape" presStyleLbl="node3" presStyleIdx="0" presStyleCnt="2"/>
      <dgm:spPr/>
      <dgm:t>
        <a:bodyPr/>
        <a:lstStyle/>
        <a:p>
          <a:endParaRPr lang="ru-RU"/>
        </a:p>
      </dgm:t>
    </dgm:pt>
    <dgm:pt modelId="{35E31A6B-0FBD-4483-8229-979FD00B8AB0}" type="pres">
      <dgm:prSet presAssocID="{BE8A9E1F-030A-49D9-946B-A757DF26497A}" presName="hierChild3" presStyleCnt="0"/>
      <dgm:spPr/>
    </dgm:pt>
    <dgm:pt modelId="{427C79F1-8602-4A45-A8A1-23A43BDD102B}" type="pres">
      <dgm:prSet presAssocID="{A7450322-0B80-4247-8ECC-13D688035660}" presName="Name19" presStyleLbl="parChTrans1D3" presStyleIdx="1" presStyleCnt="2"/>
      <dgm:spPr/>
      <dgm:t>
        <a:bodyPr/>
        <a:lstStyle/>
        <a:p>
          <a:endParaRPr lang="ru-RU"/>
        </a:p>
      </dgm:t>
    </dgm:pt>
    <dgm:pt modelId="{1540F880-094C-4B4B-9E58-27D3C79A60EF}" type="pres">
      <dgm:prSet presAssocID="{40268823-1CA4-4543-9B39-50C58717A1AE}" presName="Name21" presStyleCnt="0"/>
      <dgm:spPr/>
    </dgm:pt>
    <dgm:pt modelId="{BDBA41FA-A59C-4F81-B752-79A999D6E8DF}" type="pres">
      <dgm:prSet presAssocID="{40268823-1CA4-4543-9B39-50C58717A1AE}" presName="level2Shape" presStyleLbl="node3" presStyleIdx="1" presStyleCnt="2"/>
      <dgm:spPr/>
      <dgm:t>
        <a:bodyPr/>
        <a:lstStyle/>
        <a:p>
          <a:endParaRPr lang="ru-RU"/>
        </a:p>
      </dgm:t>
    </dgm:pt>
    <dgm:pt modelId="{DEF44A39-2707-4EAD-B669-43A8F3834676}" type="pres">
      <dgm:prSet presAssocID="{40268823-1CA4-4543-9B39-50C58717A1AE}" presName="hierChild3" presStyleCnt="0"/>
      <dgm:spPr/>
    </dgm:pt>
    <dgm:pt modelId="{1E54A5D3-91CE-4614-B5E0-442F5106AE7E}" type="pres">
      <dgm:prSet presAssocID="{C094EB8A-3C56-4783-AD1E-092844841C60}" presName="Name19" presStyleLbl="parChTrans1D2" presStyleIdx="3" presStyleCnt="4"/>
      <dgm:spPr/>
      <dgm:t>
        <a:bodyPr/>
        <a:lstStyle/>
        <a:p>
          <a:endParaRPr lang="ru-RU"/>
        </a:p>
      </dgm:t>
    </dgm:pt>
    <dgm:pt modelId="{6782C16F-EE33-4474-AF3B-C1C00C31A951}" type="pres">
      <dgm:prSet presAssocID="{B7B25EE3-C219-46F1-A0EC-9AAC30E4FFF8}" presName="Name21" presStyleCnt="0"/>
      <dgm:spPr/>
    </dgm:pt>
    <dgm:pt modelId="{9FA50911-224D-427E-81FC-BBAF687206BD}" type="pres">
      <dgm:prSet presAssocID="{B7B25EE3-C219-46F1-A0EC-9AAC30E4FFF8}" presName="level2Shape" presStyleLbl="node2" presStyleIdx="3" presStyleCnt="4"/>
      <dgm:spPr/>
      <dgm:t>
        <a:bodyPr/>
        <a:lstStyle/>
        <a:p>
          <a:endParaRPr lang="ru-RU"/>
        </a:p>
      </dgm:t>
    </dgm:pt>
    <dgm:pt modelId="{4C93DBE4-6154-48B1-ADE7-2EFB1D26C0F1}" type="pres">
      <dgm:prSet presAssocID="{B7B25EE3-C219-46F1-A0EC-9AAC30E4FFF8}" presName="hierChild3" presStyleCnt="0"/>
      <dgm:spPr/>
    </dgm:pt>
    <dgm:pt modelId="{748BB48B-EAD8-4A33-A3A5-21E35DA7BD23}" type="pres">
      <dgm:prSet presAssocID="{FDE45620-61A8-4ADF-A67C-2A4E21E0CEC8}" presName="bgShapesFlow" presStyleCnt="0"/>
      <dgm:spPr/>
    </dgm:pt>
  </dgm:ptLst>
  <dgm:cxnLst>
    <dgm:cxn modelId="{014EB0A3-5FA0-4781-B10E-52DA1F130931}" type="presOf" srcId="{8118B6DB-E2E2-43F4-BE18-9CA0663114CA}" destId="{F9202D61-9EE2-4C3D-BE40-A7F8E6861B02}" srcOrd="0" destOrd="0" presId="urn:microsoft.com/office/officeart/2005/8/layout/hierarchy6"/>
    <dgm:cxn modelId="{C1336B1C-4E22-48B9-B03C-89283F0EEAF6}" srcId="{6546F3FC-91E7-412E-81B9-595FF4FA972A}" destId="{63AEE953-1B2D-45BF-9639-272D7D5A5110}" srcOrd="0" destOrd="0" parTransId="{3D5DA873-3E2C-44B2-8475-66239F1FE5A5}" sibTransId="{C536C986-C3B0-4C15-88FC-50BD9778EC3B}"/>
    <dgm:cxn modelId="{2AE03A0E-D395-4440-B974-4003967E5413}" srcId="{FDE45620-61A8-4ADF-A67C-2A4E21E0CEC8}" destId="{6546F3FC-91E7-412E-81B9-595FF4FA972A}" srcOrd="0" destOrd="0" parTransId="{86456B16-B42E-4D09-85FD-18334E6D7CA9}" sibTransId="{793CD87F-900A-435E-A50F-37DC48B8286F}"/>
    <dgm:cxn modelId="{3D767F69-CE3D-49DE-986A-D52A3A983E21}" srcId="{957FB577-AD2B-448D-9AC2-03F7B0F6D66D}" destId="{40268823-1CA4-4543-9B39-50C58717A1AE}" srcOrd="1" destOrd="0" parTransId="{A7450322-0B80-4247-8ECC-13D688035660}" sibTransId="{673C8819-C570-4A5D-967B-82EDF1D3B9AB}"/>
    <dgm:cxn modelId="{53A01A45-CF5D-4E0C-B704-8DDCE8CAC6A9}" type="presOf" srcId="{22AC33FD-4322-4F65-94B3-42021EB79591}" destId="{42167024-A98C-474A-8B2E-7D5B726665B0}" srcOrd="0" destOrd="0" presId="urn:microsoft.com/office/officeart/2005/8/layout/hierarchy6"/>
    <dgm:cxn modelId="{ED785817-A074-499E-B814-6531F5A800E1}" type="presOf" srcId="{B7B25EE3-C219-46F1-A0EC-9AAC30E4FFF8}" destId="{9FA50911-224D-427E-81FC-BBAF687206BD}" srcOrd="0" destOrd="0" presId="urn:microsoft.com/office/officeart/2005/8/layout/hierarchy6"/>
    <dgm:cxn modelId="{371960E2-4890-427E-80C5-FBB05DF4AADE}" type="presOf" srcId="{A7450322-0B80-4247-8ECC-13D688035660}" destId="{427C79F1-8602-4A45-A8A1-23A43BDD102B}" srcOrd="0" destOrd="0" presId="urn:microsoft.com/office/officeart/2005/8/layout/hierarchy6"/>
    <dgm:cxn modelId="{D5131581-DA73-49B8-9152-BCF6E29D1CB7}" type="presOf" srcId="{6546F3FC-91E7-412E-81B9-595FF4FA972A}" destId="{51A38A2A-39FF-4469-8AA4-63F374315A4F}" srcOrd="0" destOrd="0" presId="urn:microsoft.com/office/officeart/2005/8/layout/hierarchy6"/>
    <dgm:cxn modelId="{10637980-BEFA-4D78-937A-C87780A0AB18}" type="presOf" srcId="{6331FEF2-488E-4658-AA5D-987C62C6C6CF}" destId="{7EF5FD08-D499-49DD-B0CC-EF094A010035}" srcOrd="0" destOrd="0" presId="urn:microsoft.com/office/officeart/2005/8/layout/hierarchy6"/>
    <dgm:cxn modelId="{79099806-31FC-469F-93F1-824F446F1B95}" srcId="{6546F3FC-91E7-412E-81B9-595FF4FA972A}" destId="{6331FEF2-488E-4658-AA5D-987C62C6C6CF}" srcOrd="1" destOrd="0" parTransId="{8118B6DB-E2E2-43F4-BE18-9CA0663114CA}" sibTransId="{640C37F4-DC89-4DE8-A48B-DD8FC7DFE090}"/>
    <dgm:cxn modelId="{F6CA4CD0-5549-48FB-A825-66F3E707B0AE}" type="presOf" srcId="{C094EB8A-3C56-4783-AD1E-092844841C60}" destId="{1E54A5D3-91CE-4614-B5E0-442F5106AE7E}" srcOrd="0" destOrd="0" presId="urn:microsoft.com/office/officeart/2005/8/layout/hierarchy6"/>
    <dgm:cxn modelId="{80FA26ED-55E2-44DB-9BD8-4937F5953687}" type="presOf" srcId="{957FB577-AD2B-448D-9AC2-03F7B0F6D66D}" destId="{6D9CDE8C-4A81-4752-83A9-7C33A96CA7DF}" srcOrd="0" destOrd="0" presId="urn:microsoft.com/office/officeart/2005/8/layout/hierarchy6"/>
    <dgm:cxn modelId="{81BCD2E0-0B30-4182-B6DB-4779449A450D}" type="presOf" srcId="{3D5DA873-3E2C-44B2-8475-66239F1FE5A5}" destId="{9CF35F2A-E83F-47D2-A218-8735E0DAAF75}" srcOrd="0" destOrd="0" presId="urn:microsoft.com/office/officeart/2005/8/layout/hierarchy6"/>
    <dgm:cxn modelId="{AF2DAA41-D96F-47A5-94D8-C93B53ADF6CF}" srcId="{957FB577-AD2B-448D-9AC2-03F7B0F6D66D}" destId="{BE8A9E1F-030A-49D9-946B-A757DF26497A}" srcOrd="0" destOrd="0" parTransId="{22AC33FD-4322-4F65-94B3-42021EB79591}" sibTransId="{F05AA2AC-0551-44E1-B06D-81C6EAA7BD08}"/>
    <dgm:cxn modelId="{1A769632-B63D-475B-BC50-8DECCDF9F660}" srcId="{6546F3FC-91E7-412E-81B9-595FF4FA972A}" destId="{B7B25EE3-C219-46F1-A0EC-9AAC30E4FFF8}" srcOrd="3" destOrd="0" parTransId="{C094EB8A-3C56-4783-AD1E-092844841C60}" sibTransId="{2F9F7673-43C1-4B9C-87EE-B1728FCE0B94}"/>
    <dgm:cxn modelId="{29F324A1-726E-4248-A381-4B27B2CD9005}" srcId="{6546F3FC-91E7-412E-81B9-595FF4FA972A}" destId="{957FB577-AD2B-448D-9AC2-03F7B0F6D66D}" srcOrd="2" destOrd="0" parTransId="{BFB50475-C043-4E69-9BFB-ACF57E2E5A01}" sibTransId="{A78B6F1E-4458-4808-8AE3-688D98530F7B}"/>
    <dgm:cxn modelId="{D85B8B19-C60C-4A93-ACDE-592C60E372A6}" type="presOf" srcId="{63AEE953-1B2D-45BF-9639-272D7D5A5110}" destId="{3B48B07D-02F7-44CF-869A-76792A08E156}" srcOrd="0" destOrd="0" presId="urn:microsoft.com/office/officeart/2005/8/layout/hierarchy6"/>
    <dgm:cxn modelId="{AF291ED7-43F8-40AB-B07A-158FA2E840FF}" type="presOf" srcId="{40268823-1CA4-4543-9B39-50C58717A1AE}" destId="{BDBA41FA-A59C-4F81-B752-79A999D6E8DF}" srcOrd="0" destOrd="0" presId="urn:microsoft.com/office/officeart/2005/8/layout/hierarchy6"/>
    <dgm:cxn modelId="{45E57738-07E0-4C77-9569-12EFFC6D4DF0}" type="presOf" srcId="{FDE45620-61A8-4ADF-A67C-2A4E21E0CEC8}" destId="{36DDEC4D-8ABF-4690-A14F-4F33F927DD06}" srcOrd="0" destOrd="0" presId="urn:microsoft.com/office/officeart/2005/8/layout/hierarchy6"/>
    <dgm:cxn modelId="{9D966DA7-5777-4C20-BBDF-E6EC59C157E9}" type="presOf" srcId="{BFB50475-C043-4E69-9BFB-ACF57E2E5A01}" destId="{144D4A64-B545-4325-A374-443A8B19C2C0}" srcOrd="0" destOrd="0" presId="urn:microsoft.com/office/officeart/2005/8/layout/hierarchy6"/>
    <dgm:cxn modelId="{5EC06A3E-9B6A-4B55-A7CE-16889BC268D8}" type="presOf" srcId="{BE8A9E1F-030A-49D9-946B-A757DF26497A}" destId="{11054FBA-7584-48E9-A023-A3B33B3B3030}" srcOrd="0" destOrd="0" presId="urn:microsoft.com/office/officeart/2005/8/layout/hierarchy6"/>
    <dgm:cxn modelId="{B8C0C88B-94E2-4EFD-B1C0-B0C32CE1B9A3}" type="presParOf" srcId="{36DDEC4D-8ABF-4690-A14F-4F33F927DD06}" destId="{47DCCED1-8795-456F-88EA-4A65C3E0BCB9}" srcOrd="0" destOrd="0" presId="urn:microsoft.com/office/officeart/2005/8/layout/hierarchy6"/>
    <dgm:cxn modelId="{629B9E40-6E97-4267-A102-2A2A53FA3913}" type="presParOf" srcId="{47DCCED1-8795-456F-88EA-4A65C3E0BCB9}" destId="{71FA0863-BDDC-4F1B-B2CA-2B43F4003E4B}" srcOrd="0" destOrd="0" presId="urn:microsoft.com/office/officeart/2005/8/layout/hierarchy6"/>
    <dgm:cxn modelId="{16B4FC07-CE35-480A-ACBD-F3781BD67F06}" type="presParOf" srcId="{71FA0863-BDDC-4F1B-B2CA-2B43F4003E4B}" destId="{F526F26F-6E6A-4AF2-A06E-A1AE6DDFC5B8}" srcOrd="0" destOrd="0" presId="urn:microsoft.com/office/officeart/2005/8/layout/hierarchy6"/>
    <dgm:cxn modelId="{AF1C3687-7AAC-451A-8D1C-1445D217C68C}" type="presParOf" srcId="{F526F26F-6E6A-4AF2-A06E-A1AE6DDFC5B8}" destId="{51A38A2A-39FF-4469-8AA4-63F374315A4F}" srcOrd="0" destOrd="0" presId="urn:microsoft.com/office/officeart/2005/8/layout/hierarchy6"/>
    <dgm:cxn modelId="{DF1974E3-2591-4602-AD40-86750D6A3A64}" type="presParOf" srcId="{F526F26F-6E6A-4AF2-A06E-A1AE6DDFC5B8}" destId="{E5C87E1D-10B5-4959-B994-5584C0D40225}" srcOrd="1" destOrd="0" presId="urn:microsoft.com/office/officeart/2005/8/layout/hierarchy6"/>
    <dgm:cxn modelId="{E364A639-DFEB-4AE5-B953-877CBEFED19A}" type="presParOf" srcId="{E5C87E1D-10B5-4959-B994-5584C0D40225}" destId="{9CF35F2A-E83F-47D2-A218-8735E0DAAF75}" srcOrd="0" destOrd="0" presId="urn:microsoft.com/office/officeart/2005/8/layout/hierarchy6"/>
    <dgm:cxn modelId="{A5A308E4-8719-4BC0-B334-56B09003B5D8}" type="presParOf" srcId="{E5C87E1D-10B5-4959-B994-5584C0D40225}" destId="{2F3A66B9-1283-40BE-B24E-24151EACE420}" srcOrd="1" destOrd="0" presId="urn:microsoft.com/office/officeart/2005/8/layout/hierarchy6"/>
    <dgm:cxn modelId="{404C35BF-DE8C-4282-85C4-8C1EFCB64458}" type="presParOf" srcId="{2F3A66B9-1283-40BE-B24E-24151EACE420}" destId="{3B48B07D-02F7-44CF-869A-76792A08E156}" srcOrd="0" destOrd="0" presId="urn:microsoft.com/office/officeart/2005/8/layout/hierarchy6"/>
    <dgm:cxn modelId="{62384EB3-E37C-461E-81F0-FDE3A770C199}" type="presParOf" srcId="{2F3A66B9-1283-40BE-B24E-24151EACE420}" destId="{04AA81FA-171E-4D56-92CE-EA66D342FAB4}" srcOrd="1" destOrd="0" presId="urn:microsoft.com/office/officeart/2005/8/layout/hierarchy6"/>
    <dgm:cxn modelId="{7A5A02D8-B5FE-4CA4-9816-9722A990D83A}" type="presParOf" srcId="{E5C87E1D-10B5-4959-B994-5584C0D40225}" destId="{F9202D61-9EE2-4C3D-BE40-A7F8E6861B02}" srcOrd="2" destOrd="0" presId="urn:microsoft.com/office/officeart/2005/8/layout/hierarchy6"/>
    <dgm:cxn modelId="{45633825-C0AA-4AC7-B4AD-A46FFCF5FADF}" type="presParOf" srcId="{E5C87E1D-10B5-4959-B994-5584C0D40225}" destId="{6E307BA5-B79F-4F14-8437-5676CECFD6A4}" srcOrd="3" destOrd="0" presId="urn:microsoft.com/office/officeart/2005/8/layout/hierarchy6"/>
    <dgm:cxn modelId="{A95FCF28-DCCB-4ACB-91AB-21F62DF730F7}" type="presParOf" srcId="{6E307BA5-B79F-4F14-8437-5676CECFD6A4}" destId="{7EF5FD08-D499-49DD-B0CC-EF094A010035}" srcOrd="0" destOrd="0" presId="urn:microsoft.com/office/officeart/2005/8/layout/hierarchy6"/>
    <dgm:cxn modelId="{B2878DB9-3B70-4FEA-B264-29220101B6C2}" type="presParOf" srcId="{6E307BA5-B79F-4F14-8437-5676CECFD6A4}" destId="{E4C4FBDC-6279-45E7-AAA5-F3F22F73BD2F}" srcOrd="1" destOrd="0" presId="urn:microsoft.com/office/officeart/2005/8/layout/hierarchy6"/>
    <dgm:cxn modelId="{0D28BD2E-9150-42E3-B645-946D377CC793}" type="presParOf" srcId="{E5C87E1D-10B5-4959-B994-5584C0D40225}" destId="{144D4A64-B545-4325-A374-443A8B19C2C0}" srcOrd="4" destOrd="0" presId="urn:microsoft.com/office/officeart/2005/8/layout/hierarchy6"/>
    <dgm:cxn modelId="{0B26F8CC-E09C-4819-A243-F2E859A20AC7}" type="presParOf" srcId="{E5C87E1D-10B5-4959-B994-5584C0D40225}" destId="{10F24068-2068-4FD6-B28F-AAC5BD455B5B}" srcOrd="5" destOrd="0" presId="urn:microsoft.com/office/officeart/2005/8/layout/hierarchy6"/>
    <dgm:cxn modelId="{037A9153-2217-445D-A562-C90CD86BC995}" type="presParOf" srcId="{10F24068-2068-4FD6-B28F-AAC5BD455B5B}" destId="{6D9CDE8C-4A81-4752-83A9-7C33A96CA7DF}" srcOrd="0" destOrd="0" presId="urn:microsoft.com/office/officeart/2005/8/layout/hierarchy6"/>
    <dgm:cxn modelId="{47094537-A482-43AC-934C-2AD847055522}" type="presParOf" srcId="{10F24068-2068-4FD6-B28F-AAC5BD455B5B}" destId="{1E8867EE-BEDC-4DA7-9781-8684A73386B0}" srcOrd="1" destOrd="0" presId="urn:microsoft.com/office/officeart/2005/8/layout/hierarchy6"/>
    <dgm:cxn modelId="{AE8553A6-B6B9-4BAC-A99B-1240001C4B20}" type="presParOf" srcId="{1E8867EE-BEDC-4DA7-9781-8684A73386B0}" destId="{42167024-A98C-474A-8B2E-7D5B726665B0}" srcOrd="0" destOrd="0" presId="urn:microsoft.com/office/officeart/2005/8/layout/hierarchy6"/>
    <dgm:cxn modelId="{08238F89-1DF4-47B7-B89F-8E85259D04F0}" type="presParOf" srcId="{1E8867EE-BEDC-4DA7-9781-8684A73386B0}" destId="{000BB3AD-626F-4F54-B601-FEBF74D29E9C}" srcOrd="1" destOrd="0" presId="urn:microsoft.com/office/officeart/2005/8/layout/hierarchy6"/>
    <dgm:cxn modelId="{A19ECA11-9C52-412C-9AA4-4A9A6294C19F}" type="presParOf" srcId="{000BB3AD-626F-4F54-B601-FEBF74D29E9C}" destId="{11054FBA-7584-48E9-A023-A3B33B3B3030}" srcOrd="0" destOrd="0" presId="urn:microsoft.com/office/officeart/2005/8/layout/hierarchy6"/>
    <dgm:cxn modelId="{A801188B-F50D-447E-8420-A9AD640C4AAE}" type="presParOf" srcId="{000BB3AD-626F-4F54-B601-FEBF74D29E9C}" destId="{35E31A6B-0FBD-4483-8229-979FD00B8AB0}" srcOrd="1" destOrd="0" presId="urn:microsoft.com/office/officeart/2005/8/layout/hierarchy6"/>
    <dgm:cxn modelId="{8CD2CA3D-33F1-4571-980B-889DE6E83DC0}" type="presParOf" srcId="{1E8867EE-BEDC-4DA7-9781-8684A73386B0}" destId="{427C79F1-8602-4A45-A8A1-23A43BDD102B}" srcOrd="2" destOrd="0" presId="urn:microsoft.com/office/officeart/2005/8/layout/hierarchy6"/>
    <dgm:cxn modelId="{D4821097-AA3F-4BFA-A149-1D73548C6BA5}" type="presParOf" srcId="{1E8867EE-BEDC-4DA7-9781-8684A73386B0}" destId="{1540F880-094C-4B4B-9E58-27D3C79A60EF}" srcOrd="3" destOrd="0" presId="urn:microsoft.com/office/officeart/2005/8/layout/hierarchy6"/>
    <dgm:cxn modelId="{0288AC5D-9AD7-4C64-AF8F-4C6E6C1A46C6}" type="presParOf" srcId="{1540F880-094C-4B4B-9E58-27D3C79A60EF}" destId="{BDBA41FA-A59C-4F81-B752-79A999D6E8DF}" srcOrd="0" destOrd="0" presId="urn:microsoft.com/office/officeart/2005/8/layout/hierarchy6"/>
    <dgm:cxn modelId="{B3061E8E-15C2-4D44-AD0E-0AD59A78003D}" type="presParOf" srcId="{1540F880-094C-4B4B-9E58-27D3C79A60EF}" destId="{DEF44A39-2707-4EAD-B669-43A8F3834676}" srcOrd="1" destOrd="0" presId="urn:microsoft.com/office/officeart/2005/8/layout/hierarchy6"/>
    <dgm:cxn modelId="{1B25F4E0-3823-4E1D-8D37-CE87BD2CE308}" type="presParOf" srcId="{E5C87E1D-10B5-4959-B994-5584C0D40225}" destId="{1E54A5D3-91CE-4614-B5E0-442F5106AE7E}" srcOrd="6" destOrd="0" presId="urn:microsoft.com/office/officeart/2005/8/layout/hierarchy6"/>
    <dgm:cxn modelId="{1FD9C2AC-2D6E-43E0-9BF0-C6BFDBAF61FF}" type="presParOf" srcId="{E5C87E1D-10B5-4959-B994-5584C0D40225}" destId="{6782C16F-EE33-4474-AF3B-C1C00C31A951}" srcOrd="7" destOrd="0" presId="urn:microsoft.com/office/officeart/2005/8/layout/hierarchy6"/>
    <dgm:cxn modelId="{0F81D412-C349-4FB6-9A5E-EA0D70C1C927}" type="presParOf" srcId="{6782C16F-EE33-4474-AF3B-C1C00C31A951}" destId="{9FA50911-224D-427E-81FC-BBAF687206BD}" srcOrd="0" destOrd="0" presId="urn:microsoft.com/office/officeart/2005/8/layout/hierarchy6"/>
    <dgm:cxn modelId="{0C60040B-A168-4EB3-9AFB-E63BAE411B16}" type="presParOf" srcId="{6782C16F-EE33-4474-AF3B-C1C00C31A951}" destId="{4C93DBE4-6154-48B1-ADE7-2EFB1D26C0F1}" srcOrd="1" destOrd="0" presId="urn:microsoft.com/office/officeart/2005/8/layout/hierarchy6"/>
    <dgm:cxn modelId="{9AF44BD5-B938-4956-BB78-D1C4B7E67515}" type="presParOf" srcId="{36DDEC4D-8ABF-4690-A14F-4F33F927DD06}" destId="{748BB48B-EAD8-4A33-A3A5-21E35DA7BD2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38A2A-39FF-4469-8AA4-63F374315A4F}">
      <dsp:nvSpPr>
        <dsp:cNvPr id="0" name=""/>
        <dsp:cNvSpPr/>
      </dsp:nvSpPr>
      <dsp:spPr>
        <a:xfrm>
          <a:off x="3724480" y="1034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Возвраты на сервис</a:t>
          </a:r>
          <a:endParaRPr lang="ru-RU" sz="1400" kern="1200" dirty="0"/>
        </a:p>
      </dsp:txBody>
      <dsp:txXfrm>
        <a:off x="3757135" y="33689"/>
        <a:ext cx="1607087" cy="1049621"/>
      </dsp:txXfrm>
    </dsp:sp>
    <dsp:sp modelId="{9CF35F2A-E83F-47D2-A218-8735E0DAAF75}">
      <dsp:nvSpPr>
        <dsp:cNvPr id="0" name=""/>
        <dsp:cNvSpPr/>
      </dsp:nvSpPr>
      <dsp:spPr>
        <a:xfrm>
          <a:off x="1299504" y="1115966"/>
          <a:ext cx="3261174" cy="445972"/>
        </a:xfrm>
        <a:custGeom>
          <a:avLst/>
          <a:gdLst/>
          <a:ahLst/>
          <a:cxnLst/>
          <a:rect l="0" t="0" r="0" b="0"/>
          <a:pathLst>
            <a:path>
              <a:moveTo>
                <a:pt x="3261174" y="0"/>
              </a:moveTo>
              <a:lnTo>
                <a:pt x="3261174" y="222986"/>
              </a:lnTo>
              <a:lnTo>
                <a:pt x="0" y="222986"/>
              </a:lnTo>
              <a:lnTo>
                <a:pt x="0" y="44597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B07D-02F7-44CF-869A-76792A08E156}">
      <dsp:nvSpPr>
        <dsp:cNvPr id="0" name=""/>
        <dsp:cNvSpPr/>
      </dsp:nvSpPr>
      <dsp:spPr>
        <a:xfrm>
          <a:off x="463305" y="1561939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Наши клиенты (купили новый а/м в Рольф </a:t>
          </a:r>
          <a:r>
            <a:rPr lang="en-US" sz="1400" kern="1200" dirty="0" smtClean="0"/>
            <a:t>retail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495960" y="1594594"/>
        <a:ext cx="1607087" cy="1049621"/>
      </dsp:txXfrm>
    </dsp:sp>
    <dsp:sp modelId="{F9202D61-9EE2-4C3D-BE40-A7F8E6861B02}">
      <dsp:nvSpPr>
        <dsp:cNvPr id="0" name=""/>
        <dsp:cNvSpPr/>
      </dsp:nvSpPr>
      <dsp:spPr>
        <a:xfrm>
          <a:off x="3473620" y="1115966"/>
          <a:ext cx="1087058" cy="445972"/>
        </a:xfrm>
        <a:custGeom>
          <a:avLst/>
          <a:gdLst/>
          <a:ahLst/>
          <a:cxnLst/>
          <a:rect l="0" t="0" r="0" b="0"/>
          <a:pathLst>
            <a:path>
              <a:moveTo>
                <a:pt x="1087058" y="0"/>
              </a:moveTo>
              <a:lnTo>
                <a:pt x="1087058" y="222986"/>
              </a:lnTo>
              <a:lnTo>
                <a:pt x="0" y="222986"/>
              </a:lnTo>
              <a:lnTo>
                <a:pt x="0" y="44597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5FD08-D499-49DD-B0CC-EF094A010035}">
      <dsp:nvSpPr>
        <dsp:cNvPr id="0" name=""/>
        <dsp:cNvSpPr/>
      </dsp:nvSpPr>
      <dsp:spPr>
        <a:xfrm>
          <a:off x="2637421" y="1561939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Улица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(купили</a:t>
          </a:r>
          <a:r>
            <a:rPr lang="en-US" sz="1400" kern="1200" dirty="0" smtClean="0"/>
            <a:t> </a:t>
          </a:r>
          <a:r>
            <a:rPr lang="ru-RU" sz="1400" kern="1200" dirty="0" smtClean="0"/>
            <a:t>а/м не у нас, но приехали к нам на сервис)</a:t>
          </a:r>
          <a:endParaRPr lang="ru-RU" sz="1400" kern="1200" dirty="0"/>
        </a:p>
      </dsp:txBody>
      <dsp:txXfrm>
        <a:off x="2670076" y="1594594"/>
        <a:ext cx="1607087" cy="1049621"/>
      </dsp:txXfrm>
    </dsp:sp>
    <dsp:sp modelId="{144D4A64-B545-4325-A374-443A8B19C2C0}">
      <dsp:nvSpPr>
        <dsp:cNvPr id="0" name=""/>
        <dsp:cNvSpPr/>
      </dsp:nvSpPr>
      <dsp:spPr>
        <a:xfrm>
          <a:off x="4560679" y="1115966"/>
          <a:ext cx="1087058" cy="44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86"/>
              </a:lnTo>
              <a:lnTo>
                <a:pt x="1087058" y="222986"/>
              </a:lnTo>
              <a:lnTo>
                <a:pt x="1087058" y="44597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CDE8C-4A81-4752-83A9-7C33A96CA7DF}">
      <dsp:nvSpPr>
        <dsp:cNvPr id="0" name=""/>
        <dsp:cNvSpPr/>
      </dsp:nvSpPr>
      <dsp:spPr>
        <a:xfrm>
          <a:off x="4811538" y="1561939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Авто с Пробегом</a:t>
          </a:r>
          <a:endParaRPr lang="ru-RU" sz="1400" kern="1200" dirty="0"/>
        </a:p>
      </dsp:txBody>
      <dsp:txXfrm>
        <a:off x="4844193" y="1594594"/>
        <a:ext cx="1607087" cy="1049621"/>
      </dsp:txXfrm>
    </dsp:sp>
    <dsp:sp modelId="{42167024-A98C-474A-8B2E-7D5B726665B0}">
      <dsp:nvSpPr>
        <dsp:cNvPr id="0" name=""/>
        <dsp:cNvSpPr/>
      </dsp:nvSpPr>
      <dsp:spPr>
        <a:xfrm>
          <a:off x="4560679" y="2676870"/>
          <a:ext cx="1087058" cy="445972"/>
        </a:xfrm>
        <a:custGeom>
          <a:avLst/>
          <a:gdLst/>
          <a:ahLst/>
          <a:cxnLst/>
          <a:rect l="0" t="0" r="0" b="0"/>
          <a:pathLst>
            <a:path>
              <a:moveTo>
                <a:pt x="1087058" y="0"/>
              </a:moveTo>
              <a:lnTo>
                <a:pt x="1087058" y="222986"/>
              </a:lnTo>
              <a:lnTo>
                <a:pt x="0" y="222986"/>
              </a:lnTo>
              <a:lnTo>
                <a:pt x="0" y="44597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54FBA-7584-48E9-A023-A3B33B3B3030}">
      <dsp:nvSpPr>
        <dsp:cNvPr id="0" name=""/>
        <dsp:cNvSpPr/>
      </dsp:nvSpPr>
      <dsp:spPr>
        <a:xfrm>
          <a:off x="3724480" y="3122843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Профильные бренды</a:t>
          </a:r>
          <a:endParaRPr lang="ru-RU" sz="1400" kern="1200" dirty="0"/>
        </a:p>
      </dsp:txBody>
      <dsp:txXfrm>
        <a:off x="3757135" y="3155498"/>
        <a:ext cx="1607087" cy="1049621"/>
      </dsp:txXfrm>
    </dsp:sp>
    <dsp:sp modelId="{427C79F1-8602-4A45-A8A1-23A43BDD102B}">
      <dsp:nvSpPr>
        <dsp:cNvPr id="0" name=""/>
        <dsp:cNvSpPr/>
      </dsp:nvSpPr>
      <dsp:spPr>
        <a:xfrm>
          <a:off x="5647737" y="2676870"/>
          <a:ext cx="1087058" cy="44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86"/>
              </a:lnTo>
              <a:lnTo>
                <a:pt x="1087058" y="222986"/>
              </a:lnTo>
              <a:lnTo>
                <a:pt x="1087058" y="44597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A41FA-A59C-4F81-B752-79A999D6E8DF}">
      <dsp:nvSpPr>
        <dsp:cNvPr id="0" name=""/>
        <dsp:cNvSpPr/>
      </dsp:nvSpPr>
      <dsp:spPr>
        <a:xfrm>
          <a:off x="5898596" y="3122843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Непрофильные бренды</a:t>
          </a:r>
          <a:endParaRPr lang="ru-RU" sz="1400" kern="1200" dirty="0"/>
        </a:p>
      </dsp:txBody>
      <dsp:txXfrm>
        <a:off x="5931251" y="3155498"/>
        <a:ext cx="1607087" cy="1049621"/>
      </dsp:txXfrm>
    </dsp:sp>
    <dsp:sp modelId="{1E54A5D3-91CE-4614-B5E0-442F5106AE7E}">
      <dsp:nvSpPr>
        <dsp:cNvPr id="0" name=""/>
        <dsp:cNvSpPr/>
      </dsp:nvSpPr>
      <dsp:spPr>
        <a:xfrm>
          <a:off x="4560679" y="1115966"/>
          <a:ext cx="3261174" cy="445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86"/>
              </a:lnTo>
              <a:lnTo>
                <a:pt x="3261174" y="222986"/>
              </a:lnTo>
              <a:lnTo>
                <a:pt x="3261174" y="445972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50911-224D-427E-81FC-BBAF687206BD}">
      <dsp:nvSpPr>
        <dsp:cNvPr id="0" name=""/>
        <dsp:cNvSpPr/>
      </dsp:nvSpPr>
      <dsp:spPr>
        <a:xfrm>
          <a:off x="6985655" y="1561939"/>
          <a:ext cx="1672397" cy="11149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а/м</a:t>
          </a:r>
        </a:p>
      </dsp:txBody>
      <dsp:txXfrm>
        <a:off x="7018310" y="1594594"/>
        <a:ext cx="1607087" cy="104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06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5" tIns="45614" rIns="91225" bIns="45614" numCol="1" anchor="t" anchorCtr="0" compatLnSpc="1">
            <a:prstTxWarp prst="textNoShape">
              <a:avLst/>
            </a:prstTxWarp>
          </a:bodyPr>
          <a:lstStyle>
            <a:lvl1pPr defTabSz="87930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5" tIns="45614" rIns="91225" bIns="45614" numCol="1" anchor="t" anchorCtr="0" compatLnSpc="1">
            <a:prstTxWarp prst="textNoShape">
              <a:avLst/>
            </a:prstTxWarp>
          </a:bodyPr>
          <a:lstStyle>
            <a:lvl1pPr algn="r" defTabSz="87930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679" y="4715407"/>
            <a:ext cx="5436317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5" tIns="45614" rIns="91225" bIns="45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13"/>
            <a:ext cx="294606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5" tIns="45614" rIns="91225" bIns="45614" numCol="1" anchor="b" anchorCtr="0" compatLnSpc="1">
            <a:prstTxWarp prst="textNoShape">
              <a:avLst/>
            </a:prstTxWarp>
          </a:bodyPr>
          <a:lstStyle>
            <a:lvl1pPr defTabSz="87930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30813"/>
            <a:ext cx="294606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5" tIns="45614" rIns="91225" bIns="45614" numCol="1" anchor="b" anchorCtr="0" compatLnSpc="1">
            <a:prstTxWarp prst="textNoShape">
              <a:avLst/>
            </a:prstTxWarp>
          </a:bodyPr>
          <a:lstStyle>
            <a:lvl1pPr algn="r" defTabSz="879300">
              <a:defRPr sz="1200"/>
            </a:lvl1pPr>
          </a:lstStyle>
          <a:p>
            <a:pPr>
              <a:defRPr/>
            </a:pPr>
            <a:fld id="{D1D4076F-C061-42F6-A40E-F172BE2F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5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1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25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6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64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9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1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36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9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4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52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79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07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16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Закрашено</a:t>
            </a:r>
            <a:r>
              <a:rPr lang="ru-RU" baseline="0" dirty="0" smtClean="0"/>
              <a:t> название ДЦ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44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8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1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4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1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8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0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076F-C061-42F6-A40E-F172BE2F716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3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76818" y="3662363"/>
            <a:ext cx="10680700" cy="0"/>
          </a:xfrm>
          <a:prstGeom prst="line">
            <a:avLst/>
          </a:prstGeom>
          <a:noFill/>
          <a:ln w="12700">
            <a:solidFill>
              <a:srgbClr val="C8041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776818" y="2419350"/>
            <a:ext cx="8271933" cy="0"/>
          </a:xfrm>
          <a:prstGeom prst="line">
            <a:avLst/>
          </a:prstGeom>
          <a:noFill/>
          <a:ln w="127000">
            <a:solidFill>
              <a:srgbClr val="C8041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9048751" y="2419350"/>
            <a:ext cx="2408767" cy="0"/>
          </a:xfrm>
          <a:prstGeom prst="line">
            <a:avLst/>
          </a:prstGeom>
          <a:noFill/>
          <a:ln w="1270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7085" y="2813877"/>
            <a:ext cx="10240433" cy="404746"/>
          </a:xfrm>
        </p:spPr>
        <p:txBody>
          <a:bodyPr tIns="9916" rIns="16518" bIns="9916" anchor="ctr"/>
          <a:lstStyle>
            <a:lvl1pPr>
              <a:defRPr sz="2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7085" y="3910240"/>
            <a:ext cx="10240433" cy="266247"/>
          </a:xfrm>
        </p:spPr>
        <p:txBody>
          <a:bodyPr tIns="9916" rIns="16518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08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909" y="998538"/>
            <a:ext cx="10729091" cy="583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3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0671" y="76200"/>
            <a:ext cx="923330" cy="1500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8263" y="76200"/>
            <a:ext cx="7312771" cy="1500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4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701142" y="145143"/>
            <a:ext cx="8224764" cy="59871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algn="l">
              <a:defRPr sz="2400" b="1" i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192617" y="1160463"/>
            <a:ext cx="11732683" cy="13224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C686D"/>
                </a:solidFill>
              </a:defRPr>
            </a:lvl1pPr>
            <a:lvl2pPr>
              <a:defRPr>
                <a:solidFill>
                  <a:srgbClr val="6C686D"/>
                </a:solidFill>
              </a:defRPr>
            </a:lvl2pPr>
            <a:lvl3pPr>
              <a:defRPr>
                <a:solidFill>
                  <a:srgbClr val="6C686D"/>
                </a:solidFill>
              </a:defRPr>
            </a:lvl3pPr>
            <a:lvl4pPr>
              <a:defRPr>
                <a:solidFill>
                  <a:srgbClr val="6C686D"/>
                </a:solidFill>
              </a:defRPr>
            </a:lvl4pPr>
            <a:lvl5pPr>
              <a:defRPr>
                <a:solidFill>
                  <a:srgbClr val="6C686D"/>
                </a:solidFill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91446" y="998538"/>
            <a:ext cx="14887221" cy="252583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666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666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666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666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6666"/>
                </a:solidFill>
              </a:rP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36601" y="76201"/>
            <a:ext cx="13919200" cy="64626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03366"/>
                </a:solidFill>
              </a:rP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01601" y="6263011"/>
            <a:ext cx="783167" cy="4743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0263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4" y="998538"/>
            <a:ext cx="11165416" cy="1322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7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1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72439"/>
            <a:ext cx="10363200" cy="33446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7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585" y="998538"/>
            <a:ext cx="5480049" cy="1934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998538"/>
            <a:ext cx="5482167" cy="1934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00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8859"/>
            <a:ext cx="5386917" cy="396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6886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78859"/>
            <a:ext cx="5389033" cy="396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6886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5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71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5061"/>
            <a:ext cx="4011084" cy="4000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18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421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87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99"/>
            <a:ext cx="7315200" cy="4000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19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421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5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2451" y="76201"/>
            <a:ext cx="1043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5" rIns="0" bIns="4568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8584" y="998538"/>
            <a:ext cx="11165416" cy="5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213" rIns="0" bIns="13213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Click to edit Master text styles</a:t>
            </a:r>
            <a:endParaRPr lang="en-US" smtClean="0"/>
          </a:p>
          <a:p>
            <a:pPr lvl="1"/>
            <a:r>
              <a:rPr lang="ru-RU" smtClean="0"/>
              <a:t>Second level</a:t>
            </a:r>
            <a:endParaRPr lang="en-US" smtClean="0"/>
          </a:p>
          <a:p>
            <a:pPr lvl="2"/>
            <a:r>
              <a:rPr lang="en-US" smtClean="0"/>
              <a:t>xxx</a:t>
            </a:r>
            <a:endParaRPr lang="ru-RU" smtClean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22818" y="6429375"/>
            <a:ext cx="11156949" cy="0"/>
          </a:xfrm>
          <a:prstGeom prst="line">
            <a:avLst/>
          </a:prstGeom>
          <a:noFill/>
          <a:ln w="12700">
            <a:solidFill>
              <a:srgbClr val="C8041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245851" y="6550026"/>
            <a:ext cx="433916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518" tIns="9916" rIns="16518" bIns="9916" anchor="ctr"/>
          <a:lstStyle/>
          <a:p>
            <a:pPr algn="r" defTabSz="839788" eaLnBrk="0" hangingPunct="0">
              <a:defRPr/>
            </a:pPr>
            <a:fld id="{FF489665-AF25-4F6A-95AE-A1BB3D286691}" type="slidenum">
              <a:rPr lang="en-US" sz="1200" b="1">
                <a:latin typeface="Book Antiqua" pitchFamily="18" charset="0"/>
                <a:ea typeface="Osaka" charset="-128"/>
              </a:rPr>
              <a:pPr algn="r" defTabSz="839788" eaLnBrk="0" hangingPunct="0">
                <a:defRPr/>
              </a:pPr>
              <a:t>‹#›</a:t>
            </a:fld>
            <a:endParaRPr lang="en-US" sz="1200" b="1" dirty="0">
              <a:latin typeface="Book Antiqua" pitchFamily="18" charset="0"/>
              <a:ea typeface="Osaka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879668" y="6514714"/>
            <a:ext cx="105833" cy="27699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512234" y="752475"/>
            <a:ext cx="9249833" cy="0"/>
          </a:xfrm>
          <a:prstGeom prst="line">
            <a:avLst/>
          </a:prstGeom>
          <a:noFill/>
          <a:ln w="76200">
            <a:solidFill>
              <a:srgbClr val="C8041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9762067" y="752475"/>
            <a:ext cx="191770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7657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7"/>
          <a:stretch>
            <a:fillRect/>
          </a:stretch>
        </p:blipFill>
        <p:spPr bwMode="auto">
          <a:xfrm>
            <a:off x="10718800" y="209550"/>
            <a:ext cx="127211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7" r:id="rId1"/>
    <p:sldLayoutId id="2147486926" r:id="rId2"/>
    <p:sldLayoutId id="2147486927" r:id="rId3"/>
    <p:sldLayoutId id="2147486928" r:id="rId4"/>
    <p:sldLayoutId id="2147486929" r:id="rId5"/>
    <p:sldLayoutId id="2147486930" r:id="rId6"/>
    <p:sldLayoutId id="2147486931" r:id="rId7"/>
    <p:sldLayoutId id="2147486932" r:id="rId8"/>
    <p:sldLayoutId id="2147486933" r:id="rId9"/>
    <p:sldLayoutId id="2147486934" r:id="rId10"/>
    <p:sldLayoutId id="2147486935" r:id="rId11"/>
    <p:sldLayoutId id="2147486938" r:id="rId12"/>
    <p:sldLayoutId id="21474869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Book Antiqua" pitchFamily="18" charset="0"/>
        </a:defRPr>
      </a:lvl9pPr>
    </p:titleStyle>
    <p:bodyStyle>
      <a:lvl1pPr marL="176213" indent="-176213" algn="l" rtl="0" eaLnBrk="0" fontAlgn="base" hangingPunct="0">
        <a:spcBef>
          <a:spcPct val="60000"/>
        </a:spcBef>
        <a:spcAft>
          <a:spcPct val="0"/>
        </a:spcAft>
        <a:buClr>
          <a:srgbClr val="F79239"/>
        </a:buClr>
        <a:buSzPct val="90000"/>
        <a:buFont typeface="Wingdings" pitchFamily="2" charset="2"/>
        <a:buChar char="n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442913" indent="-169863" algn="l" rtl="0" eaLnBrk="0" fontAlgn="base" hangingPunct="0">
        <a:spcBef>
          <a:spcPct val="20000"/>
        </a:spcBef>
        <a:spcAft>
          <a:spcPct val="0"/>
        </a:spcAft>
        <a:buClr>
          <a:srgbClr val="005037"/>
        </a:buClr>
        <a:buSzPct val="70000"/>
        <a:buFont typeface="Wingdings" pitchFamily="2" charset="2"/>
        <a:buChar char="Ø"/>
        <a:defRPr sz="1100">
          <a:solidFill>
            <a:schemeClr val="tx1"/>
          </a:solidFill>
          <a:latin typeface="+mn-lt"/>
        </a:defRPr>
      </a:lvl2pPr>
      <a:lvl3pPr marL="633413" indent="-96838" algn="l" rtl="0" eaLnBrk="0" fontAlgn="base" hangingPunct="0">
        <a:spcBef>
          <a:spcPct val="20000"/>
        </a:spcBef>
        <a:spcAft>
          <a:spcPct val="0"/>
        </a:spcAft>
        <a:buClr>
          <a:srgbClr val="005037"/>
        </a:buClr>
        <a:buSzPct val="70000"/>
        <a:buFont typeface="Wingdings" pitchFamily="2" charset="2"/>
        <a:buChar char="q"/>
        <a:defRPr sz="1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127760" y="1537256"/>
            <a:ext cx="10393680" cy="89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5400" b="1" dirty="0" smtClean="0">
                <a:solidFill>
                  <a:srgbClr val="FF0000"/>
                </a:solidFill>
              </a:rPr>
              <a:t>ВКС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В</a:t>
            </a:r>
            <a:r>
              <a:rPr lang="ru-RU" sz="5400" dirty="0">
                <a:cs typeface="Arial" panose="020B0604020202020204" pitchFamily="34" charset="0"/>
              </a:rPr>
              <a:t>озврат </a:t>
            </a:r>
            <a:r>
              <a:rPr 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К</a:t>
            </a:r>
            <a:r>
              <a:rPr lang="ru-RU" sz="5400" dirty="0">
                <a:cs typeface="Arial" panose="020B0604020202020204" pitchFamily="34" charset="0"/>
              </a:rPr>
              <a:t>лиентов на </a:t>
            </a:r>
            <a:r>
              <a:rPr lang="ru-RU" sz="5400" b="1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r>
              <a:rPr lang="ru-RU" sz="5400" dirty="0">
                <a:cs typeface="Arial" panose="020B0604020202020204" pitchFamily="34" charset="0"/>
              </a:rPr>
              <a:t>ервис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ru-RU" sz="24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ru-RU" sz="24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ru-RU" sz="24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Халилуллин Дамир</a:t>
            </a:r>
            <a:endParaRPr lang="ru-RU" sz="24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Технический Директор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Рольф филиал «ЮГ»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61" y="5621578"/>
            <a:ext cx="1600819" cy="7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00" y="1755505"/>
            <a:ext cx="1786933" cy="179494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56300" y="3707869"/>
            <a:ext cx="45872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55" y="3809227"/>
            <a:ext cx="1786933" cy="1794946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2934844" y="5769548"/>
            <a:ext cx="1773080" cy="38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Продали а/м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2446548" y="1261607"/>
            <a:ext cx="2749673" cy="38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Вернул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 на Сервис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6434008" y="3395335"/>
            <a:ext cx="3651847" cy="736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%ВКС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32" y="3809227"/>
            <a:ext cx="1779011" cy="1786989"/>
          </a:xfrm>
          <a:prstGeom prst="rect">
            <a:avLst/>
          </a:prstGeom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590778" y="0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ВКС – </a:t>
            </a:r>
            <a:r>
              <a:rPr lang="ru-RU" sz="4000" dirty="0" smtClean="0">
                <a:cs typeface="Arial" panose="020B0604020202020204" pitchFamily="34" charset="0"/>
              </a:rPr>
              <a:t>формула </a:t>
            </a:r>
            <a:r>
              <a:rPr lang="ru-RU" sz="4000" dirty="0">
                <a:cs typeface="Arial" panose="020B0604020202020204" pitchFamily="34" charset="0"/>
              </a:rPr>
              <a:t>расчета </a:t>
            </a:r>
            <a:endParaRPr lang="en-GB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41960" y="2110042"/>
            <a:ext cx="2225042" cy="465518"/>
          </a:xfrm>
          <a:prstGeom prst="rect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Выгнутая вниз стрелка 2"/>
          <p:cNvSpPr/>
          <p:nvPr/>
        </p:nvSpPr>
        <p:spPr bwMode="auto">
          <a:xfrm>
            <a:off x="5491529" y="2625492"/>
            <a:ext cx="2113231" cy="863262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 bwMode="auto">
          <a:xfrm>
            <a:off x="1030069" y="2718436"/>
            <a:ext cx="8510171" cy="2737483"/>
          </a:xfrm>
          <a:prstGeom prst="curvedUp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7293709" y="1272103"/>
            <a:ext cx="2490371" cy="53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  <a:endParaRPr lang="ru-RU" sz="5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667001" y="2110042"/>
            <a:ext cx="2225042" cy="465518"/>
          </a:xfrm>
          <a:prstGeom prst="rect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117085" y="2110042"/>
            <a:ext cx="2225042" cy="465518"/>
          </a:xfrm>
          <a:prstGeom prst="rect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892042" y="2110042"/>
            <a:ext cx="2225042" cy="465518"/>
          </a:xfrm>
          <a:prstGeom prst="rect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Выгнутая вниз стрелка 18"/>
          <p:cNvSpPr/>
          <p:nvPr/>
        </p:nvSpPr>
        <p:spPr bwMode="auto">
          <a:xfrm>
            <a:off x="3169920" y="2718436"/>
            <a:ext cx="5166360" cy="1579244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441967" y="1325567"/>
            <a:ext cx="6355073" cy="479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 Р О Д А Ж А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>
            <a:off x="7117084" y="1682625"/>
            <a:ext cx="0" cy="123664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7825736" y="2144829"/>
            <a:ext cx="1203960" cy="3947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2020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1082038" y="2144828"/>
            <a:ext cx="1203960" cy="3947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2017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3398519" y="2144828"/>
            <a:ext cx="1203960" cy="3947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5562598" y="2144828"/>
            <a:ext cx="1203960" cy="39473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4109940" y="4600362"/>
            <a:ext cx="1175214" cy="6068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 год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5050329" y="3512392"/>
            <a:ext cx="1175214" cy="6068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год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5943604" y="2799403"/>
            <a:ext cx="1095917" cy="38706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 год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874520" y="26845"/>
            <a:ext cx="7757159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ВКС – Методология расчета </a:t>
            </a:r>
            <a:endParaRPr lang="en-GB" sz="4000" dirty="0"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30" y="979220"/>
            <a:ext cx="1716403" cy="9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44" t="1795" r="668" b="1664"/>
          <a:stretch/>
        </p:blipFill>
        <p:spPr>
          <a:xfrm>
            <a:off x="658820" y="1433012"/>
            <a:ext cx="6946711" cy="237471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658820" y="4035234"/>
            <a:ext cx="10323218" cy="2351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с марта 2018 по февраль 2019 ДЦ «Х» продал 1100 а/м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с марта 2019 по февраль 2020 ДЦ «Х» обслужил 650 а/м из 1100 проданных с марта 2018 по февраль 2019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ВКС = 650/1100 х 100% = 59,1%     </a:t>
            </a:r>
          </a:p>
          <a:p>
            <a:pPr marL="0" indent="0">
              <a:buNone/>
            </a:pPr>
            <a:r>
              <a:rPr lang="ru-RU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40,9% (450 Клиентов) к Вам не приехали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7710520" y="1701421"/>
            <a:ext cx="3651847" cy="736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%ВКС</a:t>
            </a:r>
            <a:endParaRPr lang="ru-RU" sz="5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941849" y="20140"/>
            <a:ext cx="7757159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ВКС – Методология расчета </a:t>
            </a:r>
            <a:endParaRPr lang="en-GB" sz="40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0" y="863908"/>
            <a:ext cx="553748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600" spc="13" dirty="0">
                <a:latin typeface="+mj-lt"/>
                <a:ea typeface="+mj-ea"/>
                <a:cs typeface="+mj-cs"/>
              </a:rPr>
              <a:t>На примере февраля 2020 года</a:t>
            </a:r>
            <a:endParaRPr lang="en-US" sz="2600" spc="13" dirty="0" err="1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39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514601" y="2650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ВКС методология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1" y="73233"/>
            <a:ext cx="553748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600" u="sng" spc="13" dirty="0" smtClean="0">
                <a:latin typeface="+mj-lt"/>
                <a:ea typeface="+mj-ea"/>
                <a:cs typeface="+mj-cs"/>
              </a:rPr>
              <a:t>Виды расчета ВКС</a:t>
            </a:r>
            <a:endParaRPr lang="en-US" sz="2600" u="sng" spc="13" dirty="0" err="1">
              <a:latin typeface="+mj-lt"/>
              <a:ea typeface="+mj-ea"/>
              <a:cs typeface="+mj-cs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274540" y="660451"/>
            <a:ext cx="5467205" cy="1988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 Гарантией (с учетом гарантийной реализации)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Гарантии (только Клиентская реализация)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Брендам (для контроля динамики бренда)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ДЦ по брендам</a:t>
            </a: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ДЦ итого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F8F75C8-0584-42F2-A01D-45C19EE8A8C9}"/>
              </a:ext>
            </a:extLst>
          </p:cNvPr>
          <p:cNvSpPr txBox="1">
            <a:spLocks/>
          </p:cNvSpPr>
          <p:nvPr/>
        </p:nvSpPr>
        <p:spPr>
          <a:xfrm>
            <a:off x="6016284" y="627174"/>
            <a:ext cx="5386684" cy="177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Физлица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возврат не попадает внутренняя реализация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возврат попадает не более 1 заезда по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VIN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период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916" y="112609"/>
            <a:ext cx="553748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600" u="sng" spc="13" dirty="0" smtClean="0">
                <a:latin typeface="+mj-lt"/>
                <a:ea typeface="+mj-ea"/>
                <a:cs typeface="+mj-cs"/>
              </a:rPr>
              <a:t>Фильтры по ВКС</a:t>
            </a:r>
            <a:endParaRPr lang="en-US" sz="2600" u="sng" spc="13" dirty="0" err="1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19897833"/>
              </p:ext>
            </p:extLst>
          </p:nvPr>
        </p:nvGraphicFramePr>
        <p:xfrm>
          <a:off x="1455605" y="2405189"/>
          <a:ext cx="9121358" cy="423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75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23" r="658" b="3680"/>
          <a:stretch/>
        </p:blipFill>
        <p:spPr>
          <a:xfrm>
            <a:off x="1432560" y="797653"/>
            <a:ext cx="8702040" cy="5567932"/>
          </a:xfrm>
          <a:prstGeom prst="rect">
            <a:avLst/>
          </a:prstGeom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38711" y="0"/>
            <a:ext cx="5476289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Dashboard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ВКС по ДЦ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 r="774"/>
          <a:stretch/>
        </p:blipFill>
        <p:spPr>
          <a:xfrm>
            <a:off x="2184882" y="827945"/>
            <a:ext cx="7355357" cy="5579219"/>
          </a:xfrm>
          <a:prstGeom prst="rect">
            <a:avLst/>
          </a:prstGeom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28009" y="0"/>
            <a:ext cx="7271769" cy="71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Dashboard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ВКС – по брендам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2742" y="0"/>
            <a:ext cx="8428034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Dashboard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ВКС –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тренды по годам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361" t="72120" r="50497" b="7334"/>
          <a:stretch/>
        </p:blipFill>
        <p:spPr>
          <a:xfrm>
            <a:off x="119886" y="2301240"/>
            <a:ext cx="1189653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950719" y="-18026"/>
            <a:ext cx="4465322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Dashboard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ВКС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0147" t="39597" r="8658" b="6646"/>
          <a:stretch/>
        </p:blipFill>
        <p:spPr>
          <a:xfrm>
            <a:off x="344922" y="853595"/>
            <a:ext cx="7209457" cy="528954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269014" y="5322629"/>
            <a:ext cx="1569492" cy="436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r="1126"/>
          <a:stretch/>
        </p:blipFill>
        <p:spPr>
          <a:xfrm>
            <a:off x="5490331" y="1027023"/>
            <a:ext cx="6565853" cy="2558682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10800000">
            <a:off x="8474460" y="3646069"/>
            <a:ext cx="597591" cy="1894923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spcBef>
                <a:spcPts val="400"/>
              </a:spcBef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0" idx="6"/>
          </p:cNvCxnSpPr>
          <p:nvPr/>
        </p:nvCxnSpPr>
        <p:spPr>
          <a:xfrm>
            <a:off x="4838506" y="5540993"/>
            <a:ext cx="3773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554481" y="0"/>
            <a:ext cx="8178898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Результаты 1 года работы по ВКС</a:t>
            </a:r>
            <a:endParaRPr lang="en-GB" sz="4000" dirty="0"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64" y="1073398"/>
            <a:ext cx="6635755" cy="48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577340" y="0"/>
            <a:ext cx="7828378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ВКС 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ru-RU" sz="4000" dirty="0">
                <a:cs typeface="Arial" panose="020B0604020202020204" pitchFamily="34" charset="0"/>
              </a:rPr>
              <a:t>– влияние на прибыль</a:t>
            </a:r>
            <a:endParaRPr lang="en-GB" sz="4000" dirty="0">
              <a:cs typeface="Arial" panose="020B0604020202020204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2" y="2454442"/>
            <a:ext cx="11609285" cy="216568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068736" y="2181972"/>
            <a:ext cx="1224136" cy="2520280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093" r="174"/>
          <a:stretch/>
        </p:blipFill>
        <p:spPr>
          <a:xfrm>
            <a:off x="1040505" y="359009"/>
            <a:ext cx="10110989" cy="61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049460" y="0"/>
            <a:ext cx="7635239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ВКС </a:t>
            </a:r>
            <a:r>
              <a:rPr lang="ru-RU" sz="4000" dirty="0" smtClean="0">
                <a:cs typeface="Arial" panose="020B0604020202020204" pitchFamily="34" charset="0"/>
              </a:rPr>
              <a:t> рейтинг по брендам</a:t>
            </a:r>
            <a:endParaRPr lang="en-GB" sz="4000" dirty="0">
              <a:cs typeface="Arial" panose="020B0604020202020204" pitchFamily="34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737752" y="1264130"/>
            <a:ext cx="6258657" cy="11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9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264" y="1109634"/>
            <a:ext cx="3602856" cy="2773880"/>
          </a:xfrm>
          <a:prstGeom prst="rect">
            <a:avLst/>
          </a:prstGeom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574491" y="1299504"/>
            <a:ext cx="7081617" cy="8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Бренды с высоким % </a:t>
            </a:r>
            <a:r>
              <a:rPr lang="ru-RU" sz="3200" b="1" dirty="0" smtClean="0">
                <a:solidFill>
                  <a:srgbClr val="FF0000"/>
                </a:solidFill>
              </a:rPr>
              <a:t>ВКС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05264" y="5679434"/>
            <a:ext cx="6224136" cy="71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Бренды с низким % </a:t>
            </a:r>
            <a:r>
              <a:rPr lang="ru-RU" sz="3200" b="1" dirty="0" smtClean="0">
                <a:solidFill>
                  <a:srgbClr val="FF0000"/>
                </a:solidFill>
              </a:rPr>
              <a:t>ВКС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316024"/>
            <a:ext cx="1295399" cy="8705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340" y="4038008"/>
            <a:ext cx="1691438" cy="899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416" y="4562371"/>
            <a:ext cx="1131570" cy="11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667001" y="0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Выручка по клиенту </a:t>
            </a:r>
            <a:endParaRPr lang="en-GB" sz="4000" dirty="0">
              <a:cs typeface="Arial" panose="020B0604020202020204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9" y="1126157"/>
            <a:ext cx="11726967" cy="39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-71992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62591" y="-23329"/>
            <a:ext cx="11517603" cy="1323369"/>
          </a:xfrm>
        </p:spPr>
        <p:txBody>
          <a:bodyPr/>
          <a:lstStyle/>
          <a:p>
            <a:r>
              <a:rPr lang="ru-RU" sz="4000" kern="1200" dirty="0">
                <a:latin typeface="Arial" pitchFamily="34" charset="0"/>
                <a:ea typeface="+mn-ea"/>
                <a:cs typeface="Arial" panose="020B0604020202020204" pitchFamily="34" charset="0"/>
              </a:rPr>
              <a:t>Лояльность </a:t>
            </a:r>
            <a:r>
              <a:rPr lang="ru-RU" sz="4000" kern="1200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>клиента гарантирует возврат</a:t>
            </a:r>
            <a:endParaRPr lang="ru-RU" sz="4000" kern="1200" dirty="0"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82472" y="1084339"/>
            <a:ext cx="7354177" cy="5331336"/>
            <a:chOff x="427064" y="1084339"/>
            <a:chExt cx="7354177" cy="533133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27064" y="1482041"/>
              <a:ext cx="7354177" cy="4933634"/>
              <a:chOff x="427064" y="1459181"/>
              <a:chExt cx="7354177" cy="4933634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27064" y="1459181"/>
                <a:ext cx="7354177" cy="4933634"/>
                <a:chOff x="427064" y="1379171"/>
                <a:chExt cx="7354177" cy="4933634"/>
              </a:xfrm>
            </p:grpSpPr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0140" y="1379171"/>
                  <a:ext cx="6661101" cy="4933634"/>
                </a:xfrm>
                <a:prstGeom prst="rect">
                  <a:avLst/>
                </a:prstGeom>
              </p:spPr>
            </p:pic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7064" y="1558916"/>
                  <a:ext cx="693076" cy="689645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0348" y="2451035"/>
                  <a:ext cx="682782" cy="686213"/>
                </a:xfrm>
                <a:prstGeom prst="rect">
                  <a:avLst/>
                </a:prstGeom>
              </p:spPr>
            </p:pic>
          </p:grp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591" y="4000500"/>
                <a:ext cx="703369" cy="67592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2743200" y="1084339"/>
              <a:ext cx="3334242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Сколько </a:t>
              </a:r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раз приезжал </a:t>
              </a: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клиент за год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Helvetica Neue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1954530" y="1661324"/>
              <a:ext cx="5320610" cy="0"/>
            </a:xfrm>
            <a:prstGeom prst="straightConnector1">
              <a:avLst/>
            </a:prstGeom>
            <a:noFill/>
            <a:ln w="25400" cap="flat">
              <a:solidFill>
                <a:schemeClr val="tx1">
                  <a:lumMod val="50000"/>
                </a:schemeClr>
              </a:solidFill>
              <a:prstDash val="solid"/>
              <a:bevel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TextBox 23"/>
            <p:cNvSpPr txBox="1"/>
            <p:nvPr/>
          </p:nvSpPr>
          <p:spPr>
            <a:xfrm>
              <a:off x="2316151" y="1353641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sym typeface="Helvetica Neue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3379" y="1355535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sym typeface="Helvetica Neue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7341" y="1354171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sym typeface="Helvetica Neue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12909" y="1358303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sym typeface="Helvetica Neue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4633" y="1363020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sym typeface="Helvetica Neue"/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35653" y="1356279"/>
              <a:ext cx="177289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sym typeface="Helvetica Neue"/>
                </a:rPr>
                <a:t>6</a:t>
              </a: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8585" y="5474848"/>
              <a:ext cx="332133" cy="32859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70685" y="5489812"/>
              <a:ext cx="321531" cy="325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048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5942013" y="2663226"/>
            <a:ext cx="3462266" cy="346075"/>
          </a:xfrm>
          <a:prstGeom prst="rightArrow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15104"/>
              </p:ext>
            </p:extLst>
          </p:nvPr>
        </p:nvGraphicFramePr>
        <p:xfrm>
          <a:off x="3254747" y="1627210"/>
          <a:ext cx="7611372" cy="75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708"/>
                <a:gridCol w="845708"/>
                <a:gridCol w="753597"/>
                <a:gridCol w="944880"/>
                <a:gridCol w="838647"/>
                <a:gridCol w="845708"/>
                <a:gridCol w="845708"/>
                <a:gridCol w="845708"/>
                <a:gridCol w="845708"/>
              </a:tblGrid>
              <a:tr h="758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Июль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98" marB="4579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713660" y="1705505"/>
            <a:ext cx="0" cy="442933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5942013" y="3237128"/>
            <a:ext cx="2907461" cy="346075"/>
          </a:xfrm>
          <a:prstGeom prst="rightArrow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5942013" y="3920173"/>
            <a:ext cx="2907461" cy="320217"/>
          </a:xfrm>
          <a:prstGeom prst="rightArrow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4960" y="3855614"/>
            <a:ext cx="396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Совместная работа с Маркетингом по продвижению Сервиса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Рольф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и выявлению потребностей клиентов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5971481" y="4551175"/>
            <a:ext cx="3534184" cy="346075"/>
          </a:xfrm>
          <a:prstGeom prst="rightArrow">
            <a:avLst>
              <a:gd name="adj1" fmla="val 50000"/>
              <a:gd name="adj2" fmla="val 58906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4960" y="4512318"/>
            <a:ext cx="3960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Совместная работа с IT –департаментом на улучшение программного обеспечения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8959" y="2559970"/>
            <a:ext cx="3814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Совместная работа с HR –департаментом </a:t>
            </a:r>
          </a:p>
          <a:p>
            <a:pPr algn="just"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по мотивации и обучению персонала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3647780" y="0"/>
            <a:ext cx="413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dirty="0">
                <a:cs typeface="Arial" panose="020B0604020202020204" pitchFamily="34" charset="0"/>
              </a:rPr>
              <a:t>План внедрения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1900" y="3148862"/>
            <a:ext cx="3992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Совместная работа с Отделами продаж по синхронизации деятельности продаж и </a:t>
            </a:r>
            <a:r>
              <a:rPr lang="ru-RU" sz="1200" dirty="0" smtClean="0"/>
              <a:t>Сервиса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97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3323195" y="0"/>
            <a:ext cx="56486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cs typeface="Arial" panose="020B0604020202020204" pitchFamily="34" charset="0"/>
              </a:rPr>
              <a:t>На этапе СТАРТА</a:t>
            </a: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72C374E-6D6F-4A3C-A085-DFE9CF54103F}"/>
              </a:ext>
            </a:extLst>
          </p:cNvPr>
          <p:cNvSpPr/>
          <p:nvPr/>
        </p:nvSpPr>
        <p:spPr>
          <a:xfrm>
            <a:off x="773571" y="753606"/>
            <a:ext cx="1074786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маркетинговых акций на весенне-летний период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Загрузка баз ВКС персонально каждому сотруднику (МК/СПРК), с планом </a:t>
            </a:r>
            <a:r>
              <a:rPr lang="ru-RU" sz="1600" dirty="0" err="1"/>
              <a:t>прозвона</a:t>
            </a:r>
            <a:r>
              <a:rPr lang="ru-RU" sz="1600" dirty="0"/>
              <a:t>/записи на день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Жёсткий контроль приёма внешнего трафика, прослушивание звонков на ежедневной основе, отработка аутов, в том числе путём предоставления персонального предложения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Анализ причин </a:t>
            </a:r>
            <a:r>
              <a:rPr lang="ru-RU" sz="1600" dirty="0" err="1"/>
              <a:t>недоезда</a:t>
            </a:r>
            <a:r>
              <a:rPr lang="ru-RU" sz="1600" dirty="0"/>
              <a:t> клиентов и снижение высокого % несостоявшихся звонков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Изменение ПОТ с привязкой к ВКС </a:t>
            </a:r>
            <a:r>
              <a:rPr lang="ru-RU" sz="1600" dirty="0" smtClean="0"/>
              <a:t> (МК, СПРК, РКС, Тех </a:t>
            </a:r>
            <a:r>
              <a:rPr lang="ru-RU" sz="1600" dirty="0" err="1" smtClean="0"/>
              <a:t>дир</a:t>
            </a:r>
            <a:r>
              <a:rPr lang="ru-RU" sz="1600" dirty="0" smtClean="0"/>
              <a:t>., Директор Сервиса ГК, </a:t>
            </a:r>
            <a:r>
              <a:rPr lang="ru-RU" sz="1600" dirty="0" smtClean="0"/>
              <a:t>Директора </a:t>
            </a:r>
            <a:r>
              <a:rPr lang="ru-RU" sz="1600" dirty="0" smtClean="0"/>
              <a:t>ДЦ)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Изменение скриптов и внедрение двойной воронки при отказе клиентов от обслуживания у нас по причине высокой цены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Ведение обязательного контакта по итогам рекомендаций предыдущего визита силами МК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Приглашение на прохождение ГТО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Перепроверка аутов за предыдущие периоды с разработкой персональных предложений на визит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Актуализация баз с целью привлечения клиентов с изменёнными телефонными номерами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362201" y="112609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502802" y="2813530"/>
            <a:ext cx="6258657" cy="6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ru-RU" sz="4000" dirty="0">
                <a:cs typeface="Arial" panose="020B0604020202020204" pitchFamily="34" charset="0"/>
              </a:rPr>
              <a:t>Прочие </a:t>
            </a:r>
            <a:r>
              <a:rPr lang="en-US" sz="4000" dirty="0">
                <a:cs typeface="Arial" panose="020B0604020202020204" pitchFamily="34" charset="0"/>
              </a:rPr>
              <a:t>IT </a:t>
            </a:r>
            <a:r>
              <a:rPr lang="ru-RU" sz="4000" dirty="0">
                <a:cs typeface="Arial" panose="020B0604020202020204" pitchFamily="34" charset="0"/>
              </a:rPr>
              <a:t>Решения</a:t>
            </a:r>
            <a:endParaRPr lang="en-GB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70647" y="0"/>
            <a:ext cx="8898193" cy="82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Обработка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трафика</a:t>
            </a:r>
            <a:endParaRPr lang="ru-RU" sz="4000" dirty="0">
              <a:solidFill>
                <a:schemeClr val="tx1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1338372"/>
            <a:ext cx="4695361" cy="4148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10" y="1355725"/>
            <a:ext cx="5096377" cy="41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0"/>
            <a:ext cx="8823960" cy="716365"/>
          </a:xfrm>
        </p:spPr>
        <p:txBody>
          <a:bodyPr/>
          <a:lstStyle/>
          <a:p>
            <a:r>
              <a:rPr lang="ru-RU" sz="4000" kern="1200" dirty="0">
                <a:latin typeface="Arial" pitchFamily="34" charset="0"/>
                <a:ea typeface="+mn-ea"/>
                <a:cs typeface="Arial" panose="020B0604020202020204" pitchFamily="34" charset="0"/>
                <a:sym typeface="Arial"/>
              </a:rPr>
              <a:t>Сервисная воронка </a:t>
            </a:r>
            <a:r>
              <a:rPr lang="en-US" sz="4000" kern="1200" dirty="0">
                <a:latin typeface="Arial" pitchFamily="34" charset="0"/>
                <a:ea typeface="+mn-ea"/>
                <a:cs typeface="Arial" panose="020B0604020202020204" pitchFamily="34" charset="0"/>
                <a:sym typeface="Arial"/>
              </a:rPr>
              <a:t>WEB</a:t>
            </a:r>
            <a:r>
              <a:rPr lang="ru-RU" sz="4000" kern="1200" dirty="0">
                <a:latin typeface="Arial" pitchFamily="34" charset="0"/>
                <a:ea typeface="+mn-ea"/>
                <a:cs typeface="Arial" panose="020B0604020202020204" pitchFamily="34" charset="0"/>
                <a:sym typeface="Arial"/>
              </a:rPr>
              <a:t>-сервис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01040" y="1153286"/>
            <a:ext cx="10607040" cy="4744594"/>
            <a:chOff x="69850" y="1168526"/>
            <a:chExt cx="8947150" cy="423532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9850" y="1168526"/>
              <a:ext cx="8947150" cy="4235324"/>
              <a:chOff x="415790" y="1593281"/>
              <a:chExt cx="8365331" cy="3707606"/>
            </a:xfrm>
          </p:grpSpPr>
          <p:pic>
            <p:nvPicPr>
              <p:cNvPr id="1026" name="Рисунок 3" descr="image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90" y="1593281"/>
                <a:ext cx="8365331" cy="3707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 bwMode="auto">
              <a:xfrm>
                <a:off x="2495425" y="1687216"/>
                <a:ext cx="342162" cy="11208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charset="0"/>
                </a:endParaRPr>
              </a:p>
            </p:txBody>
          </p:sp>
        </p:grpSp>
        <p:pic>
          <p:nvPicPr>
            <p:cNvPr id="10" name="Рисунок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362" y="4913947"/>
              <a:ext cx="1018540" cy="154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0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41" y="5621578"/>
            <a:ext cx="1600819" cy="704360"/>
          </a:xfrm>
          <a:prstGeom prst="rect">
            <a:avLst/>
          </a:prstGeom>
        </p:spPr>
      </p:pic>
      <p:pic>
        <p:nvPicPr>
          <p:cNvPr id="4" name="Picture 2" descr="https://million-wallpapers.ru/wallpapers/5/29/446755373938108.jpg">
            <a:extLst>
              <a:ext uri="{FF2B5EF4-FFF2-40B4-BE49-F238E27FC236}">
                <a16:creationId xmlns:a16="http://schemas.microsoft.com/office/drawing/2014/main" xmlns="" id="{55CEAE44-7D91-42E4-BB4F-5C129EE3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0216" y="960992"/>
            <a:ext cx="9144000" cy="1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5" rIns="0" bIns="45685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u-RU" sz="4800" kern="0" dirty="0" smtClean="0"/>
              <a:t>Благодарю за внимание</a:t>
            </a:r>
            <a:endParaRPr lang="ru-RU" sz="4800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216" y="4953308"/>
            <a:ext cx="6678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РОЛЬФ</a:t>
            </a:r>
          </a:p>
          <a:p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Технический Директор</a:t>
            </a:r>
            <a:endParaRPr 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Халилуллин Дамир</a:t>
            </a:r>
            <a:endParaRPr 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+7 (916)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378 03 14</a:t>
            </a:r>
            <a:endParaRPr 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DFKHALILULLIN@rolf.ru</a:t>
            </a:r>
            <a:endParaRPr 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4103" r="178"/>
          <a:stretch/>
        </p:blipFill>
        <p:spPr>
          <a:xfrm>
            <a:off x="944720" y="380999"/>
            <a:ext cx="10544605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78019"/>
            <a:ext cx="9753599" cy="67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01" y="101241"/>
            <a:ext cx="9527399" cy="66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48071"/>
            <a:ext cx="10068514" cy="68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685625" y="906592"/>
            <a:ext cx="7213723" cy="54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213" rIns="0" bIns="1321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6213" indent="-17621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F79239"/>
              </a:buClr>
              <a:buSzPct val="90000"/>
              <a:buFont typeface="Wingdings" pitchFamily="2" charset="2"/>
              <a:buChar char="n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291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37"/>
              </a:buClr>
              <a:buSzPct val="70000"/>
              <a:buFont typeface="Wingdings" pitchFamily="2" charset="2"/>
              <a:buChar char="Ø"/>
              <a:defRPr sz="1100">
                <a:solidFill>
                  <a:schemeClr val="tx1"/>
                </a:solidFill>
                <a:latin typeface="+mn-lt"/>
              </a:defRPr>
            </a:lvl2pPr>
            <a:lvl3pPr marL="633413" indent="-96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037"/>
              </a:buClr>
              <a:buSzPct val="70000"/>
              <a:buFont typeface="Wingdings" pitchFamily="2" charset="2"/>
              <a:buChar char="q"/>
              <a:defRPr sz="1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ru-RU" sz="4000" u="sng" dirty="0">
                <a:latin typeface="Arial" panose="020B0604020202020204" pitchFamily="34" charset="0"/>
                <a:cs typeface="Arial" panose="020B0604020202020204" pitchFamily="34" charset="0"/>
              </a:rPr>
              <a:t>Халилуллин Дамир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автобизнесе с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года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(18 лет)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rgbClr val="FF0000"/>
              </a:buClr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ГК РОЛЬФ работаю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суммарно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1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лет, начинал с позиции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Автомеханика. С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 на позиции Технического Директора</a:t>
            </a:r>
          </a:p>
          <a:p>
            <a:pPr marL="0" indent="0">
              <a:spcAft>
                <a:spcPts val="0"/>
              </a:spcAft>
              <a:buClr>
                <a:srgbClr val="FF0000"/>
              </a:buClr>
              <a:buNone/>
            </a:pPr>
            <a:endParaRPr lang="ru-RU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 работы с брендами – Мицубиши, Хендэ, Шкода, Фольксваген, Мерседес, Тойота, Лексус.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Участвовал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трех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стартапах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«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Рольф-Восток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«Звезда Столицы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Варшавка» и Рольф-Ясенево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«2018 и 2019 год – Номинант на премию Лучший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Технический Директор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ГК «РОЛЬФ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9" y="1928341"/>
            <a:ext cx="2533381" cy="33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349" y="1798106"/>
            <a:ext cx="8389302" cy="3261788"/>
          </a:xfrm>
        </p:spPr>
        <p:txBody>
          <a:bodyPr/>
          <a:lstStyle/>
          <a:p>
            <a:pPr marL="0" indent="0" algn="ctr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Возврат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 удержание клиентов на сервисном обслуживании (ВКС)</a:t>
            </a:r>
          </a:p>
          <a:p>
            <a:pPr marL="0" indent="0" algn="ctr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4D992A-1819-40B7-A8DD-2990D2DF2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15" y="1729295"/>
            <a:ext cx="3811890" cy="2541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FAE93-0C0A-4D0E-B43E-CB9BFBE7BBD6}"/>
              </a:ext>
            </a:extLst>
          </p:cNvPr>
          <p:cNvSpPr txBox="1"/>
          <p:nvPr/>
        </p:nvSpPr>
        <p:spPr>
          <a:xfrm>
            <a:off x="742897" y="4516451"/>
            <a:ext cx="3996743" cy="1446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35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%</a:t>
            </a:r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kern="500" cap="none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j-ea"/>
                <a:cs typeface="Arial" panose="020B0604020202020204" pitchFamily="34" charset="0"/>
                <a:sym typeface="Helvetica Neue"/>
              </a:rPr>
              <a:t>0-12 </a:t>
            </a:r>
            <a:r>
              <a:rPr kumimoji="0" lang="ru-RU" sz="2400" i="0" u="none" strike="noStrike" kern="500" cap="none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j-ea"/>
                <a:cs typeface="Arial" panose="020B0604020202020204" pitchFamily="34" charset="0"/>
                <a:sym typeface="Helvetica Neue"/>
              </a:rPr>
              <a:t>месяцев </a:t>
            </a:r>
            <a:endParaRPr kumimoji="0" lang="en-US" sz="2400" i="0" u="none" strike="noStrike" kern="500" cap="none" normalizeH="0" dirty="0">
              <a:ln>
                <a:noFill/>
              </a:ln>
              <a:solidFill>
                <a:schemeClr val="tx1"/>
              </a:solidFill>
              <a:effectLst/>
              <a:uFillTx/>
              <a:ea typeface="+mj-ea"/>
              <a:cs typeface="Arial" panose="020B0604020202020204" pitchFamily="34" charset="0"/>
              <a:sym typeface="Helvetica Neue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kern="500" cap="none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j-ea"/>
                <a:cs typeface="Arial" panose="020B0604020202020204" pitchFamily="34" charset="0"/>
                <a:sym typeface="Helvetica Neue"/>
              </a:rPr>
              <a:t>владения </a:t>
            </a:r>
            <a:endParaRPr kumimoji="0" lang="ru-RU" sz="3200" i="0" u="none" strike="noStrike" kern="500" cap="none" normalizeH="0" dirty="0">
              <a:ln>
                <a:noFill/>
              </a:ln>
              <a:solidFill>
                <a:schemeClr val="tx1"/>
              </a:solidFill>
              <a:effectLst/>
              <a:uFillTx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EAE071DE-8180-4E00-96E6-0470A5C36A9A}"/>
              </a:ext>
            </a:extLst>
          </p:cNvPr>
          <p:cNvSpPr txBox="1">
            <a:spLocks/>
          </p:cNvSpPr>
          <p:nvPr/>
        </p:nvSpPr>
        <p:spPr>
          <a:xfrm>
            <a:off x="1285160" y="2718923"/>
            <a:ext cx="8229600" cy="1089212"/>
          </a:xfrm>
          <a:prstGeom prst="rect">
            <a:avLst/>
          </a:prstGeom>
          <a:ln w="12700">
            <a:miter lim="400000"/>
          </a:ln>
        </p:spPr>
        <p:txBody>
          <a:bodyPr vert="horz" lIns="45718" tIns="45718" rIns="45718" bIns="45718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latinLnBrk="1" hangingPunct="0">
              <a:lnSpc>
                <a:spcPct val="100000"/>
              </a:lnSpc>
            </a:pPr>
            <a:r>
              <a:rPr lang="en-US" dirty="0">
                <a:sym typeface="Helvetica Neue"/>
              </a:rPr>
              <a:t>      </a:t>
            </a:r>
            <a:r>
              <a:rPr lang="ru-RU" dirty="0">
                <a:sym typeface="Helvetica Neue"/>
              </a:rPr>
              <a:t>Клиенты </a:t>
            </a:r>
            <a:r>
              <a:rPr lang="en-US" dirty="0">
                <a:sym typeface="Helvetica Neue"/>
              </a:rPr>
              <a:t/>
            </a:r>
            <a:br>
              <a:rPr lang="en-US" dirty="0">
                <a:sym typeface="Helvetica Neue"/>
              </a:rPr>
            </a:br>
            <a:r>
              <a:rPr lang="ru-RU" dirty="0">
                <a:sym typeface="Helvetica Neue"/>
              </a:rPr>
              <a:t>возвращаются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CB5850-86F2-45D1-A06B-F99157131C34}"/>
              </a:ext>
            </a:extLst>
          </p:cNvPr>
          <p:cNvSpPr/>
          <p:nvPr/>
        </p:nvSpPr>
        <p:spPr>
          <a:xfrm>
            <a:off x="8049025" y="4436281"/>
            <a:ext cx="2414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+mj-lt"/>
                <a:ea typeface="+mj-ea"/>
                <a:cs typeface="+mj-cs"/>
                <a:sym typeface="Helvetica Neue"/>
              </a:rPr>
              <a:t>51</a:t>
            </a:r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%</a:t>
            </a:r>
            <a:endParaRPr lang="en-US" sz="4000" b="1" dirty="0">
              <a:solidFill>
                <a:schemeClr val="tx1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defTabSz="914400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kern="500" dirty="0">
                <a:solidFill>
                  <a:schemeClr val="tx1"/>
                </a:solidFill>
                <a:ea typeface="+mj-ea"/>
                <a:cs typeface="Arial" panose="020B0604020202020204" pitchFamily="34" charset="0"/>
                <a:sym typeface="Helvetica Neue"/>
              </a:rPr>
              <a:t>25-36 месяцев</a:t>
            </a:r>
            <a:endParaRPr lang="en-US" sz="2400" kern="500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Helvetica Neue"/>
            </a:endParaRPr>
          </a:p>
          <a:p>
            <a:pPr algn="ctr" rtl="0" latinLnBrk="1"/>
            <a:r>
              <a:rPr lang="ru-RU" sz="2400" kern="500" dirty="0">
                <a:solidFill>
                  <a:schemeClr val="tx1"/>
                </a:solidFill>
                <a:cs typeface="Arial" panose="020B0604020202020204" pitchFamily="34" charset="0"/>
              </a:rPr>
              <a:t>владения </a:t>
            </a:r>
            <a:endParaRPr lang="ru-RU" sz="3200" kern="5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indent="0" defTabSz="914400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kern="500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35912-8F81-4CF7-8296-C1407960C899}"/>
              </a:ext>
            </a:extLst>
          </p:cNvPr>
          <p:cNvSpPr/>
          <p:nvPr/>
        </p:nvSpPr>
        <p:spPr>
          <a:xfrm>
            <a:off x="5112800" y="4436281"/>
            <a:ext cx="192232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latin typeface="+mj-lt"/>
                <a:ea typeface="+mj-ea"/>
                <a:cs typeface="+mj-cs"/>
                <a:sym typeface="Helvetica Neue"/>
              </a:rPr>
              <a:t>60</a:t>
            </a:r>
            <a:r>
              <a:rPr lang="ru-RU" sz="4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% </a:t>
            </a:r>
            <a:endParaRPr lang="en-US" sz="4000" b="1" dirty="0">
              <a:solidFill>
                <a:schemeClr val="tx1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sz="2400" kern="500" dirty="0">
                <a:solidFill>
                  <a:schemeClr val="tx1"/>
                </a:solidFill>
                <a:ea typeface="+mj-ea"/>
                <a:cs typeface="Arial" panose="020B0604020202020204" pitchFamily="34" charset="0"/>
                <a:sym typeface="Helvetica Neue"/>
              </a:rPr>
              <a:t>13-24 месяца</a:t>
            </a:r>
            <a:endParaRPr lang="en-US" sz="2400" kern="500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Helvetica Neue"/>
            </a:endParaRPr>
          </a:p>
          <a:p>
            <a:pPr algn="ctr" rtl="0" latinLnBrk="1"/>
            <a:r>
              <a:rPr lang="ru-RU" sz="2400" kern="500" dirty="0">
                <a:solidFill>
                  <a:schemeClr val="tx1"/>
                </a:solidFill>
                <a:cs typeface="Arial" panose="020B0604020202020204" pitchFamily="34" charset="0"/>
              </a:rPr>
              <a:t>владения </a:t>
            </a:r>
            <a:endParaRPr lang="ru-RU" sz="3200" kern="5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</a:pPr>
            <a:endParaRPr lang="ru-RU" sz="2400" kern="500" dirty="0">
              <a:solidFill>
                <a:schemeClr val="tx1"/>
              </a:solidFill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Скругленный прямоугольник 5">
            <a:extLst>
              <a:ext uri="{FF2B5EF4-FFF2-40B4-BE49-F238E27FC236}">
                <a16:creationId xmlns:a16="http://schemas.microsoft.com/office/drawing/2014/main" xmlns="" id="{5253A3B6-4B04-488C-85DD-6878CA1896B3}"/>
              </a:ext>
            </a:extLst>
          </p:cNvPr>
          <p:cNvSpPr/>
          <p:nvPr/>
        </p:nvSpPr>
        <p:spPr>
          <a:xfrm>
            <a:off x="5019024" y="1729295"/>
            <a:ext cx="2233749" cy="2540582"/>
          </a:xfrm>
          <a:prstGeom prst="roundRect">
            <a:avLst/>
          </a:prstGeom>
          <a:solidFill>
            <a:srgbClr val="FFC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3366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1" name="image6.png">
            <a:extLst>
              <a:ext uri="{FF2B5EF4-FFF2-40B4-BE49-F238E27FC236}">
                <a16:creationId xmlns:a16="http://schemas.microsoft.com/office/drawing/2014/main" xmlns="" id="{225BAD97-F1E5-4C04-8AC7-182115A223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59599" y="1894693"/>
            <a:ext cx="1752600" cy="18940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7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_NewStyle-AZ_2009">
  <a:themeElements>
    <a:clrScheme name="3D_NewStyle-AZ_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D_NewStyle-AZ_2009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12700">
          <a:solidFill>
            <a:srgbClr val="CC0000"/>
          </a:solidFill>
          <a:miter lim="800000"/>
          <a:headEnd/>
          <a:tailEnd/>
        </a:ln>
      </a:spPr>
      <a:bodyPr wrap="none" anchor="ctr"/>
      <a:lstStyle>
        <a:defPPr>
          <a:defRPr sz="1000" dirty="0">
            <a:latin typeface="Book Antiqua" pitchFamily="18" charset="0"/>
          </a:defRPr>
        </a:defPPr>
      </a:lstStyle>
    </a:txDef>
  </a:objectDefaults>
  <a:extraClrSchemeLst>
    <a:extraClrScheme>
      <a:clrScheme name="3D_NewStyle-AZ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93711</TotalTime>
  <Words>614</Words>
  <Application>Microsoft Office PowerPoint</Application>
  <PresentationFormat>Широкоэкранный</PresentationFormat>
  <Paragraphs>227</Paragraphs>
  <Slides>28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Book Antiqua</vt:lpstr>
      <vt:lpstr>Calibri</vt:lpstr>
      <vt:lpstr>Helvetica Neue</vt:lpstr>
      <vt:lpstr>Osaka</vt:lpstr>
      <vt:lpstr>Wingdings</vt:lpstr>
      <vt:lpstr>3D_NewStyle-AZ_2009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Лояльность клиента гарантирует возврат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Сервисная воронка WEB-сервис</vt:lpstr>
      <vt:lpstr>Презентация PowerPoint</vt:lpstr>
    </vt:vector>
  </TitlesOfParts>
  <Company>Troika Dialog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Краткий обзор ситуации на российском рынке</dc:title>
  <dc:creator>ROLF</dc:creator>
  <cp:lastModifiedBy>Халилуллин Дамир Фэритович</cp:lastModifiedBy>
  <cp:revision>1903</cp:revision>
  <cp:lastPrinted>2018-07-16T10:29:57Z</cp:lastPrinted>
  <dcterms:created xsi:type="dcterms:W3CDTF">2009-05-22T09:05:06Z</dcterms:created>
  <dcterms:modified xsi:type="dcterms:W3CDTF">2020-02-17T13:53:31Z</dcterms:modified>
</cp:coreProperties>
</file>