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1" r:id="rId4"/>
    <p:sldId id="273" r:id="rId5"/>
    <p:sldId id="257" r:id="rId6"/>
    <p:sldId id="275" r:id="rId7"/>
    <p:sldId id="276" r:id="rId8"/>
    <p:sldId id="278" r:id="rId9"/>
    <p:sldId id="279" r:id="rId10"/>
    <p:sldId id="274" r:id="rId11"/>
    <p:sldId id="261" r:id="rId12"/>
    <p:sldId id="277" r:id="rId13"/>
    <p:sldId id="259" r:id="rId14"/>
    <p:sldId id="262" r:id="rId15"/>
    <p:sldId id="263" r:id="rId16"/>
    <p:sldId id="258" r:id="rId17"/>
    <p:sldId id="260" r:id="rId18"/>
    <p:sldId id="264" r:id="rId19"/>
    <p:sldId id="265" r:id="rId20"/>
    <p:sldId id="266" r:id="rId21"/>
    <p:sldId id="268" r:id="rId22"/>
    <p:sldId id="267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098755957453526E-3"/>
          <c:y val="8.9093668346767602E-2"/>
          <c:w val="0.78703579711431881"/>
          <c:h val="0.7279207428661801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F7941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Foglio1!$B$1:$H$1</c:f>
              <c:strCache>
                <c:ptCount val="7"/>
                <c:pt idx="0">
                  <c:v>Франция</c:v>
                </c:pt>
                <c:pt idx="1">
                  <c:v>Германия</c:v>
                </c:pt>
                <c:pt idx="2">
                  <c:v>Италия</c:v>
                </c:pt>
                <c:pt idx="3">
                  <c:v>Португалия</c:v>
                </c:pt>
                <c:pt idx="4">
                  <c:v>Россия</c:v>
                </c:pt>
                <c:pt idx="5">
                  <c:v>Испания</c:v>
                </c:pt>
                <c:pt idx="6">
                  <c:v>UK</c:v>
                </c:pt>
              </c:strCache>
            </c:strRef>
          </c:cat>
          <c:val>
            <c:numRef>
              <c:f>Foglio1!$B$2:$H$2</c:f>
              <c:numCache>
                <c:formatCode>0%</c:formatCode>
                <c:ptCount val="7"/>
                <c:pt idx="0">
                  <c:v>0.54</c:v>
                </c:pt>
                <c:pt idx="1">
                  <c:v>0.5</c:v>
                </c:pt>
                <c:pt idx="2">
                  <c:v>0.53</c:v>
                </c:pt>
                <c:pt idx="3">
                  <c:v>0.59</c:v>
                </c:pt>
                <c:pt idx="4">
                  <c:v>0.64</c:v>
                </c:pt>
                <c:pt idx="5">
                  <c:v>0.60726864600150321</c:v>
                </c:pt>
                <c:pt idx="6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72-46BB-AB93-99F8FF1CA107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9B9B9B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72-46BB-AB93-99F8FF1CA1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Foglio1!$B$1:$H$1</c:f>
              <c:strCache>
                <c:ptCount val="7"/>
                <c:pt idx="0">
                  <c:v>Франция</c:v>
                </c:pt>
                <c:pt idx="1">
                  <c:v>Германия</c:v>
                </c:pt>
                <c:pt idx="2">
                  <c:v>Италия</c:v>
                </c:pt>
                <c:pt idx="3">
                  <c:v>Португалия</c:v>
                </c:pt>
                <c:pt idx="4">
                  <c:v>Россия</c:v>
                </c:pt>
                <c:pt idx="5">
                  <c:v>Испания</c:v>
                </c:pt>
                <c:pt idx="6">
                  <c:v>UK</c:v>
                </c:pt>
              </c:strCache>
            </c:strRef>
          </c:cat>
          <c:val>
            <c:numRef>
              <c:f>Foglio1!$B$3:$H$3</c:f>
              <c:numCache>
                <c:formatCode>0%</c:formatCode>
                <c:ptCount val="7"/>
                <c:pt idx="0">
                  <c:v>0.46</c:v>
                </c:pt>
                <c:pt idx="1">
                  <c:v>0.5</c:v>
                </c:pt>
                <c:pt idx="2">
                  <c:v>0.47</c:v>
                </c:pt>
                <c:pt idx="3">
                  <c:v>0.41</c:v>
                </c:pt>
                <c:pt idx="4">
                  <c:v>0.36</c:v>
                </c:pt>
                <c:pt idx="5">
                  <c:v>0.39273135399849685</c:v>
                </c:pt>
                <c:pt idx="6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72-46BB-AB93-99F8FF1CA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8948608"/>
        <c:axId val="138950144"/>
      </c:barChart>
      <c:catAx>
        <c:axId val="13894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6E6E71"/>
            </a:solidFill>
          </a:ln>
        </c:spPr>
        <c:txPr>
          <a:bodyPr/>
          <a:lstStyle/>
          <a:p>
            <a:pPr>
              <a:defRPr sz="1200" b="1">
                <a:solidFill>
                  <a:srgbClr val="6E6E71"/>
                </a:solidFill>
              </a:defRPr>
            </a:pPr>
            <a:endParaRPr lang="ru-RU"/>
          </a:p>
        </c:txPr>
        <c:crossAx val="138950144"/>
        <c:crosses val="autoZero"/>
        <c:auto val="1"/>
        <c:lblAlgn val="ctr"/>
        <c:lblOffset val="100"/>
        <c:noMultiLvlLbl val="0"/>
      </c:catAx>
      <c:valAx>
        <c:axId val="138950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89486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24966683590852"/>
          <c:y val="9.3788365075651206E-2"/>
          <c:w val="0.13822523398167463"/>
          <c:h val="0.80213478778432701"/>
        </c:manualLayout>
      </c:layout>
      <c:overlay val="0"/>
      <c:txPr>
        <a:bodyPr/>
        <a:lstStyle/>
        <a:p>
          <a:pPr>
            <a:defRPr sz="1400" b="1">
              <a:solidFill>
                <a:srgbClr val="6E6E7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098755957453526E-3"/>
          <c:y val="8.9093668346767602E-2"/>
          <c:w val="0.78703579711431881"/>
          <c:h val="0.72792074286618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18-34 лет</c:v>
                </c:pt>
              </c:strCache>
            </c:strRef>
          </c:tx>
          <c:spPr>
            <a:solidFill>
              <a:srgbClr val="F7941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rgbClr val="F7941E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Foglio1!$B$1:$H$1</c:f>
              <c:strCache>
                <c:ptCount val="7"/>
                <c:pt idx="0">
                  <c:v>Франция</c:v>
                </c:pt>
                <c:pt idx="1">
                  <c:v>Германия</c:v>
                </c:pt>
                <c:pt idx="2">
                  <c:v>Италия</c:v>
                </c:pt>
                <c:pt idx="3">
                  <c:v>Португалия</c:v>
                </c:pt>
                <c:pt idx="4">
                  <c:v>Россия</c:v>
                </c:pt>
                <c:pt idx="5">
                  <c:v>Испания</c:v>
                </c:pt>
                <c:pt idx="6">
                  <c:v>UK</c:v>
                </c:pt>
              </c:strCache>
            </c:strRef>
          </c:cat>
          <c:val>
            <c:numRef>
              <c:f>Foglio1!$B$2:$H$2</c:f>
              <c:numCache>
                <c:formatCode>0%</c:formatCode>
                <c:ptCount val="7"/>
                <c:pt idx="0">
                  <c:v>0.24</c:v>
                </c:pt>
                <c:pt idx="1">
                  <c:v>0.35284145934107192</c:v>
                </c:pt>
                <c:pt idx="2">
                  <c:v>0.29999999999999993</c:v>
                </c:pt>
                <c:pt idx="3">
                  <c:v>0.37000000000000011</c:v>
                </c:pt>
                <c:pt idx="4">
                  <c:v>0.46806571459792412</c:v>
                </c:pt>
                <c:pt idx="5">
                  <c:v>0.3105200893835165</c:v>
                </c:pt>
                <c:pt idx="6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4-4643-88CD-B4791C779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8948608"/>
        <c:axId val="138950144"/>
      </c:barChart>
      <c:catAx>
        <c:axId val="13894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6E6E71"/>
            </a:solidFill>
          </a:ln>
        </c:spPr>
        <c:txPr>
          <a:bodyPr/>
          <a:lstStyle/>
          <a:p>
            <a:pPr>
              <a:defRPr sz="1200" b="1">
                <a:solidFill>
                  <a:srgbClr val="6E6E71"/>
                </a:solidFill>
              </a:defRPr>
            </a:pPr>
            <a:endParaRPr lang="ru-RU"/>
          </a:p>
        </c:txPr>
        <c:crossAx val="138950144"/>
        <c:crosses val="autoZero"/>
        <c:auto val="1"/>
        <c:lblAlgn val="ctr"/>
        <c:lblOffset val="100"/>
        <c:noMultiLvlLbl val="0"/>
      </c:catAx>
      <c:valAx>
        <c:axId val="138950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8948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686301764006501"/>
          <c:y val="9.7937239421848205E-2"/>
          <c:w val="0.44282518183779901"/>
          <c:h val="0.841572112699951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49303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Конкурентные цены</c:v>
                </c:pt>
                <c:pt idx="1">
                  <c:v>Большой выбор</c:v>
                </c:pt>
                <c:pt idx="2">
                  <c:v>Хороший предыдущий опыт покупок</c:v>
                </c:pt>
                <c:pt idx="3">
                  <c:v>Рекомендации родственников / знакомых</c:v>
                </c:pt>
                <c:pt idx="4">
                  <c:v>Быстрое обслуживание</c:v>
                </c:pt>
                <c:pt idx="5">
                  <c:v>Удобные часы работы</c:v>
                </c:pt>
                <c:pt idx="6">
                  <c:v>Близко к дому</c:v>
                </c:pt>
                <c:pt idx="7">
                  <c:v>Бонус / система скидок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0.56999999999999995</c:v>
                </c:pt>
                <c:pt idx="1">
                  <c:v>0.41</c:v>
                </c:pt>
                <c:pt idx="2">
                  <c:v>0.17</c:v>
                </c:pt>
                <c:pt idx="3">
                  <c:v>0.1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0.05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39-46BC-AD39-0337B0F46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641140704"/>
        <c:axId val="641173168"/>
      </c:barChart>
      <c:catAx>
        <c:axId val="641140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41173168"/>
        <c:crosses val="autoZero"/>
        <c:auto val="1"/>
        <c:lblAlgn val="ctr"/>
        <c:lblOffset val="100"/>
        <c:noMultiLvlLbl val="0"/>
      </c:catAx>
      <c:valAx>
        <c:axId val="64117316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64114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933870965446083"/>
          <c:y val="3.0342492633438875E-4"/>
          <c:w val="0.41422604516388123"/>
          <c:h val="0.99658402260352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Официальный дилер</c:v>
                </c:pt>
              </c:strCache>
            </c:strRef>
          </c:tx>
          <c:spPr>
            <a:solidFill>
              <a:srgbClr val="F7941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rgbClr val="F7941E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Да, для коммуникаций с клиентами (кроме разговора по телефону)</c:v>
                </c:pt>
                <c:pt idx="1">
                  <c:v>Да, для заказа запчастей / получения технической информации</c:v>
                </c:pt>
                <c:pt idx="2">
                  <c:v>Да, для записи клиентов</c:v>
                </c:pt>
                <c:pt idx="3">
                  <c:v>Да, для внутренних коммуникаций</c:v>
                </c:pt>
                <c:pt idx="4">
                  <c:v>У нас нет смартфонов/планшетов/не используем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0.18</c:v>
                </c:pt>
                <c:pt idx="1">
                  <c:v>0.08</c:v>
                </c:pt>
                <c:pt idx="2">
                  <c:v>0.12</c:v>
                </c:pt>
                <c:pt idx="3">
                  <c:v>0.8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05-4A19-82E0-913270CF2A8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Независимый автосервис сетевой</c:v>
                </c:pt>
              </c:strCache>
            </c:strRef>
          </c:tx>
          <c:spPr>
            <a:solidFill>
              <a:srgbClr val="057A8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705-4A19-82E0-913270CF2A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rgbClr val="057A8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Да, для коммуникаций с клиентами (кроме разговора по телефону)</c:v>
                </c:pt>
                <c:pt idx="1">
                  <c:v>Да, для заказа запчастей / получения технической информации</c:v>
                </c:pt>
                <c:pt idx="2">
                  <c:v>Да, для записи клиентов</c:v>
                </c:pt>
                <c:pt idx="3">
                  <c:v>Да, для внутренних коммуникаций</c:v>
                </c:pt>
                <c:pt idx="4">
                  <c:v>У нас нет смартфонов/планшетов/не используем</c:v>
                </c:pt>
              </c:strCache>
            </c:strRef>
          </c:cat>
          <c:val>
            <c:numRef>
              <c:f>Foglio1!$C$2:$C$6</c:f>
              <c:numCache>
                <c:formatCode>0%</c:formatCode>
                <c:ptCount val="5"/>
                <c:pt idx="0">
                  <c:v>0.24</c:v>
                </c:pt>
                <c:pt idx="1">
                  <c:v>0.05</c:v>
                </c:pt>
                <c:pt idx="2">
                  <c:v>0.15</c:v>
                </c:pt>
                <c:pt idx="3">
                  <c:v>0.6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05-4A19-82E0-913270CF2A8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Независимый автосервис несетевой</c:v>
                </c:pt>
              </c:strCache>
            </c:strRef>
          </c:tx>
          <c:spPr>
            <a:solidFill>
              <a:srgbClr val="9B9B9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9B9B9B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Да, для коммуникаций с клиентами (кроме разговора по телефону)</c:v>
                </c:pt>
                <c:pt idx="1">
                  <c:v>Да, для заказа запчастей / получения технической информации</c:v>
                </c:pt>
                <c:pt idx="2">
                  <c:v>Да, для записи клиентов</c:v>
                </c:pt>
                <c:pt idx="3">
                  <c:v>Да, для внутренних коммуникаций</c:v>
                </c:pt>
                <c:pt idx="4">
                  <c:v>У нас нет смартфонов/планшетов/не используем</c:v>
                </c:pt>
              </c:strCache>
            </c:strRef>
          </c:cat>
          <c:val>
            <c:numRef>
              <c:f>Foglio1!$D$2:$D$6</c:f>
              <c:numCache>
                <c:formatCode>0%</c:formatCode>
                <c:ptCount val="5"/>
                <c:pt idx="0">
                  <c:v>0.44000000000000061</c:v>
                </c:pt>
                <c:pt idx="1">
                  <c:v>0.18</c:v>
                </c:pt>
                <c:pt idx="2">
                  <c:v>0.10400000000000029</c:v>
                </c:pt>
                <c:pt idx="3">
                  <c:v>0.11600000000000031</c:v>
                </c:pt>
                <c:pt idx="4">
                  <c:v>0.12000000000000033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05-4A19-82E0-913270CF2A8B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Частный гараж</c:v>
                </c:pt>
              </c:strCache>
            </c:strRef>
          </c:tx>
          <c:spPr>
            <a:solidFill>
              <a:srgbClr val="76596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76596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Да, для коммуникаций с клиентами (кроме разговора по телефону)</c:v>
                </c:pt>
                <c:pt idx="1">
                  <c:v>Да, для заказа запчастей / получения технической информации</c:v>
                </c:pt>
                <c:pt idx="2">
                  <c:v>Да, для записи клиентов</c:v>
                </c:pt>
                <c:pt idx="3">
                  <c:v>Да, для внутренних коммуникаций</c:v>
                </c:pt>
                <c:pt idx="4">
                  <c:v>У нас нет смартфонов/планшетов/не используем</c:v>
                </c:pt>
              </c:strCache>
            </c:strRef>
          </c:cat>
          <c:val>
            <c:numRef>
              <c:f>Foglio1!$E$2:$E$6</c:f>
              <c:numCache>
                <c:formatCode>0%</c:formatCode>
                <c:ptCount val="5"/>
                <c:pt idx="0">
                  <c:v>0.5</c:v>
                </c:pt>
                <c:pt idx="1">
                  <c:v>0.7</c:v>
                </c:pt>
                <c:pt idx="2">
                  <c:v>0.1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05-4A19-82E0-913270CF2A8B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Шиномонтаж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3E3F4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Да, для коммуникаций с клиентами (кроме разговора по телефону)</c:v>
                </c:pt>
                <c:pt idx="1">
                  <c:v>Да, для заказа запчастей / получения технической информации</c:v>
                </c:pt>
                <c:pt idx="2">
                  <c:v>Да, для записи клиентов</c:v>
                </c:pt>
                <c:pt idx="3">
                  <c:v>Да, для внутренних коммуникаций</c:v>
                </c:pt>
                <c:pt idx="4">
                  <c:v>У нас нет смартфонов/планшетов/не используем</c:v>
                </c:pt>
              </c:strCache>
            </c:strRef>
          </c:cat>
          <c:val>
            <c:numRef>
              <c:f>Foglio1!$F$2:$F$6</c:f>
              <c:numCache>
                <c:formatCode>0%</c:formatCode>
                <c:ptCount val="5"/>
                <c:pt idx="0">
                  <c:v>0.5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05-4A19-82E0-913270CF2A8B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Кузовной цех</c:v>
                </c:pt>
              </c:strCache>
            </c:strRef>
          </c:tx>
          <c:spPr>
            <a:solidFill>
              <a:srgbClr val="F1737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F1737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Да, для коммуникаций с клиентами (кроме разговора по телефону)</c:v>
                </c:pt>
                <c:pt idx="1">
                  <c:v>Да, для заказа запчастей / получения технической информации</c:v>
                </c:pt>
                <c:pt idx="2">
                  <c:v>Да, для записи клиентов</c:v>
                </c:pt>
                <c:pt idx="3">
                  <c:v>Да, для внутренних коммуникаций</c:v>
                </c:pt>
                <c:pt idx="4">
                  <c:v>У нас нет смартфонов/планшетов/не используем</c:v>
                </c:pt>
              </c:strCache>
            </c:strRef>
          </c:cat>
          <c:val>
            <c:numRef>
              <c:f>Foglio1!$G$2:$G$6</c:f>
              <c:numCache>
                <c:formatCode>0%</c:formatCode>
                <c:ptCount val="5"/>
                <c:pt idx="0">
                  <c:v>0.2</c:v>
                </c:pt>
                <c:pt idx="1">
                  <c:v>0.15</c:v>
                </c:pt>
                <c:pt idx="2">
                  <c:v>0.2</c:v>
                </c:pt>
                <c:pt idx="3">
                  <c:v>0.1</c:v>
                </c:pt>
                <c:pt idx="4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05-4A19-82E0-913270CF2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5"/>
        <c:axId val="119296768"/>
        <c:axId val="119298304"/>
      </c:barChart>
      <c:catAx>
        <c:axId val="1192967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6E6E71"/>
            </a:solidFill>
          </a:ln>
        </c:spPr>
        <c:txPr>
          <a:bodyPr/>
          <a:lstStyle/>
          <a:p>
            <a:pPr>
              <a:defRPr sz="1200" b="1">
                <a:solidFill>
                  <a:srgbClr val="6E6E71"/>
                </a:solidFill>
              </a:defRPr>
            </a:pPr>
            <a:endParaRPr lang="ru-RU"/>
          </a:p>
        </c:txPr>
        <c:crossAx val="119298304"/>
        <c:crosses val="autoZero"/>
        <c:auto val="1"/>
        <c:lblAlgn val="ctr"/>
        <c:lblOffset val="100"/>
        <c:noMultiLvlLbl val="0"/>
      </c:catAx>
      <c:valAx>
        <c:axId val="11929830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192967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510082798382864"/>
          <c:y val="0.17369958415404105"/>
          <c:w val="0.33489917201617148"/>
          <c:h val="0.79325576344228355"/>
        </c:manualLayout>
      </c:layout>
      <c:overlay val="0"/>
      <c:txPr>
        <a:bodyPr/>
        <a:lstStyle/>
        <a:p>
          <a:pPr>
            <a:defRPr sz="1200" b="1">
              <a:solidFill>
                <a:srgbClr val="6E6E7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2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44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3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1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8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7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5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9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4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8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2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D0E2-2920-493F-AE13-F9BDB706FEB5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0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9.jpe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7" name=" 10">
            <a:extLst>
              <a:ext uri="{FF2B5EF4-FFF2-40B4-BE49-F238E27FC236}">
                <a16:creationId xmlns:a16="http://schemas.microsoft.com/office/drawing/2014/main" id="{B6067A6D-E242-4EAB-9961-999138A01151}"/>
              </a:ext>
            </a:extLst>
          </p:cNvPr>
          <p:cNvPicPr>
            <a:picLocks noGrp="1"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4006" y="0"/>
            <a:ext cx="5616575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9241B8-337C-4DC9-A8DD-95B3DEBC3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987" y="276808"/>
            <a:ext cx="1885950" cy="2276475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A12A20ED-5CA0-4972-9C74-C676DB596C41}"/>
              </a:ext>
            </a:extLst>
          </p:cNvPr>
          <p:cNvSpPr txBox="1">
            <a:spLocks/>
          </p:cNvSpPr>
          <p:nvPr/>
        </p:nvSpPr>
        <p:spPr>
          <a:xfrm>
            <a:off x="8084310" y="3414409"/>
            <a:ext cx="3531555" cy="15206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F7941E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/>
                <a:cs typeface="Calibri" charset="0"/>
              </a:rPr>
              <a:t>Как </a:t>
            </a:r>
            <a:r>
              <a:rPr lang="ru-RU" dirty="0">
                <a:latin typeface="Calibri"/>
              </a:rPr>
              <a:t>вернуть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/>
                <a:cs typeface="Calibri" charset="0"/>
              </a:rPr>
              <a:t>Клиента в сервис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7941E"/>
              </a:solidFill>
              <a:effectLst/>
              <a:uLnTx/>
              <a:uFillTx/>
              <a:latin typeface="Calibri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4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A82706-E488-4B70-B219-185EDF6E7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680" y="921067"/>
            <a:ext cx="10036630" cy="571105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BA548F13-8659-4E10-9093-7F37FFF044E8}"/>
              </a:ext>
            </a:extLst>
          </p:cNvPr>
          <p:cNvSpPr txBox="1">
            <a:spLocks/>
          </p:cNvSpPr>
          <p:nvPr/>
        </p:nvSpPr>
        <p:spPr>
          <a:xfrm>
            <a:off x="1846680" y="225881"/>
            <a:ext cx="8943061" cy="6192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F7941E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6E6E71"/>
                </a:solidFill>
              </a:rPr>
              <a:t>Эволюция количества сервисов в России</a:t>
            </a:r>
            <a:endParaRPr lang="en-GB" sz="2400" dirty="0">
              <a:solidFill>
                <a:srgbClr val="6E6E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3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9241B8-337C-4DC9-A8DD-95B3DEBC3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987" y="276808"/>
            <a:ext cx="1885950" cy="2276475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A12A20ED-5CA0-4972-9C74-C676DB596C41}"/>
              </a:ext>
            </a:extLst>
          </p:cNvPr>
          <p:cNvSpPr txBox="1">
            <a:spLocks/>
          </p:cNvSpPr>
          <p:nvPr/>
        </p:nvSpPr>
        <p:spPr>
          <a:xfrm>
            <a:off x="7704306" y="3414409"/>
            <a:ext cx="4182894" cy="15206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F7941E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/>
                <a:cs typeface="Calibri" charset="0"/>
              </a:rPr>
              <a:t>1. Поведение потребителя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7941E"/>
              </a:solidFill>
              <a:effectLst/>
              <a:uLnTx/>
              <a:uFillTx/>
              <a:latin typeface="Calibri"/>
              <a:cs typeface="Calibri" charset="0"/>
            </a:endParaRPr>
          </a:p>
        </p:txBody>
      </p:sp>
      <p:pic>
        <p:nvPicPr>
          <p:cNvPr id="8" name=" 2">
            <a:extLst>
              <a:ext uri="{FF2B5EF4-FFF2-40B4-BE49-F238E27FC236}">
                <a16:creationId xmlns:a16="http://schemas.microsoft.com/office/drawing/2014/main" id="{1810AA1B-0F03-421A-A41D-5E1D37125328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r="185"/>
          <a:stretch>
            <a:fillRect/>
          </a:stretch>
        </p:blipFill>
        <p:spPr>
          <a:xfrm>
            <a:off x="1668716" y="0"/>
            <a:ext cx="5616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3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C7287E36-30E3-43C3-A975-700C72562390}"/>
              </a:ext>
            </a:extLst>
          </p:cNvPr>
          <p:cNvSpPr txBox="1">
            <a:spLocks/>
          </p:cNvSpPr>
          <p:nvPr/>
        </p:nvSpPr>
        <p:spPr>
          <a:xfrm>
            <a:off x="1846680" y="225881"/>
            <a:ext cx="8943061" cy="6192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F7941E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lvl="0" algn="l">
              <a:lnSpc>
                <a:spcPct val="110000"/>
              </a:lnSpc>
            </a:pPr>
            <a:r>
              <a:rPr lang="ru-RU" sz="2400" dirty="0">
                <a:solidFill>
                  <a:srgbClr val="6E6E71"/>
                </a:solidFill>
              </a:rPr>
              <a:t>Почему клиенты уходят от дилеров?</a:t>
            </a:r>
            <a:endParaRPr lang="en-GB" sz="2400" dirty="0">
              <a:solidFill>
                <a:srgbClr val="6E6E7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1C35E0-FA4A-449F-B64A-839AFF6CE3EA}"/>
              </a:ext>
            </a:extLst>
          </p:cNvPr>
          <p:cNvSpPr/>
          <p:nvPr/>
        </p:nvSpPr>
        <p:spPr>
          <a:xfrm>
            <a:off x="1846679" y="845099"/>
            <a:ext cx="7332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Критерии выбора точки обслуживания со стороны потребителя</a:t>
            </a:r>
          </a:p>
        </p:txBody>
      </p:sp>
      <p:sp>
        <p:nvSpPr>
          <p:cNvPr id="21" name="Текст 1">
            <a:extLst>
              <a:ext uri="{FF2B5EF4-FFF2-40B4-BE49-F238E27FC236}">
                <a16:creationId xmlns:a16="http://schemas.microsoft.com/office/drawing/2014/main" id="{B03828E3-16EF-4F78-830E-781F585A20C0}"/>
              </a:ext>
            </a:extLst>
          </p:cNvPr>
          <p:cNvSpPr txBox="1">
            <a:spLocks/>
          </p:cNvSpPr>
          <p:nvPr/>
        </p:nvSpPr>
        <p:spPr>
          <a:xfrm>
            <a:off x="2030894" y="4302579"/>
            <a:ext cx="9188493" cy="293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42424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charset="0"/>
                <a:cs typeface="Calibri" charset="0"/>
              </a:rPr>
              <a:t>Доля водителей в возрасте 18-34 года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E6B39344-8B38-4223-9285-D7790A7A2C5D}"/>
              </a:ext>
            </a:extLst>
          </p:cNvPr>
          <p:cNvSpPr txBox="1">
            <a:spLocks/>
          </p:cNvSpPr>
          <p:nvPr/>
        </p:nvSpPr>
        <p:spPr>
          <a:xfrm>
            <a:off x="2063323" y="1842649"/>
            <a:ext cx="9156063" cy="293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424242"/>
                </a:solidFill>
                <a:latin typeface="+mn-lt"/>
                <a:ea typeface="Avenir Black" charset="0"/>
                <a:cs typeface="Avenir Blac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/>
              </a:rPr>
              <a:t>Профиль водителей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id="{4E3E6B7C-852B-4347-BDB8-2E1352B1C527}"/>
              </a:ext>
            </a:extLst>
          </p:cNvPr>
          <p:cNvSpPr txBox="1">
            <a:spLocks/>
          </p:cNvSpPr>
          <p:nvPr/>
        </p:nvSpPr>
        <p:spPr>
          <a:xfrm>
            <a:off x="1850863" y="1214431"/>
            <a:ext cx="9479984" cy="560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4600" indent="-264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6E6E71"/>
                </a:solidFill>
                <a:latin typeface="+mj-lt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marR="0" lvl="0" indent="-264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 Light"/>
              </a:rPr>
              <a:t>Количество мужчин за рулем в России находится на 1 месте в Европе. 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E6E71"/>
              </a:solidFill>
              <a:effectLst/>
              <a:uLnTx/>
              <a:uFillTx/>
              <a:latin typeface="Calibri Light"/>
            </a:endParaRPr>
          </a:p>
          <a:p>
            <a:pPr marL="264600" marR="0" lvl="0" indent="-264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 Light"/>
              </a:rPr>
              <a:t>Крайне низкое количество возрастных водителей в России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 Light"/>
              </a:rPr>
              <a:t>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6E6E71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24" name="Объект 8">
            <a:extLst>
              <a:ext uri="{FF2B5EF4-FFF2-40B4-BE49-F238E27FC236}">
                <a16:creationId xmlns:a16="http://schemas.microsoft.com/office/drawing/2014/main" id="{F809C644-6C09-4B33-BC94-3E856ED0FE73}"/>
              </a:ext>
            </a:extLst>
          </p:cNvPr>
          <p:cNvSpPr txBox="1">
            <a:spLocks/>
          </p:cNvSpPr>
          <p:nvPr/>
        </p:nvSpPr>
        <p:spPr>
          <a:xfrm>
            <a:off x="1846678" y="6647537"/>
            <a:ext cx="9478532" cy="241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2600" indent="-156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5"/>
              </a:buBlip>
              <a:defRPr sz="1300" i="1" kern="1200">
                <a:solidFill>
                  <a:srgbClr val="6E6E71"/>
                </a:solidFill>
                <a:latin typeface="+mj-lt"/>
                <a:ea typeface="Avenir Book" charset="0"/>
                <a:cs typeface="Avenir Book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Blip>
                <a:blip r:embed="rId6"/>
              </a:buBlip>
              <a:defRPr sz="14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Blip>
                <a:blip r:embed="rId7"/>
              </a:buBlip>
              <a:defRPr sz="14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600" marR="0" lvl="0" indent="-156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/>
            </a:pPr>
            <a:r>
              <a:rPr kumimoji="0" lang="ru-RU" sz="1300" b="0" i="1" u="none" strike="noStrike" kern="1200" cap="none" spc="0" normalizeH="0" baseline="0" noProof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 Light"/>
              </a:rPr>
              <a:t>Доля миллениалов в России- одна из самых высоких в Европе.</a:t>
            </a: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srgbClr val="6E6E71"/>
              </a:solidFill>
              <a:effectLst/>
              <a:uLnTx/>
              <a:uFillTx/>
              <a:latin typeface="Calibri Light"/>
            </a:endParaRPr>
          </a:p>
        </p:txBody>
      </p:sp>
      <p:graphicFrame>
        <p:nvGraphicFramePr>
          <p:cNvPr id="25" name="Segnaposto contenuto 8">
            <a:extLst>
              <a:ext uri="{FF2B5EF4-FFF2-40B4-BE49-F238E27FC236}">
                <a16:creationId xmlns:a16="http://schemas.microsoft.com/office/drawing/2014/main" id="{D1B59F98-A6DB-4ACB-9BB6-65413D8062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545015"/>
              </p:ext>
            </p:extLst>
          </p:nvPr>
        </p:nvGraphicFramePr>
        <p:xfrm>
          <a:off x="2063467" y="2225658"/>
          <a:ext cx="9156700" cy="185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Segnaposto contenuto 8">
            <a:extLst>
              <a:ext uri="{FF2B5EF4-FFF2-40B4-BE49-F238E27FC236}">
                <a16:creationId xmlns:a16="http://schemas.microsoft.com/office/drawing/2014/main" id="{21C6D717-6985-43D2-BF4F-798CBACC37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990413"/>
              </p:ext>
            </p:extLst>
          </p:nvPr>
        </p:nvGraphicFramePr>
        <p:xfrm>
          <a:off x="2030129" y="4596529"/>
          <a:ext cx="9190038" cy="1715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78792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C7287E36-30E3-43C3-A975-700C72562390}"/>
              </a:ext>
            </a:extLst>
          </p:cNvPr>
          <p:cNvSpPr txBox="1">
            <a:spLocks/>
          </p:cNvSpPr>
          <p:nvPr/>
        </p:nvSpPr>
        <p:spPr>
          <a:xfrm>
            <a:off x="1846680" y="225881"/>
            <a:ext cx="8943061" cy="6192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F7941E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lvl="0" algn="l">
              <a:lnSpc>
                <a:spcPct val="110000"/>
              </a:lnSpc>
            </a:pPr>
            <a:r>
              <a:rPr lang="ru-RU" sz="2400" dirty="0">
                <a:solidFill>
                  <a:srgbClr val="6E6E71"/>
                </a:solidFill>
              </a:rPr>
              <a:t>Почему клиенты уходят от дилеров?</a:t>
            </a:r>
            <a:endParaRPr lang="en-GB" sz="2400" dirty="0">
              <a:solidFill>
                <a:srgbClr val="6E6E7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1C35E0-FA4A-449F-B64A-839AFF6CE3EA}"/>
              </a:ext>
            </a:extLst>
          </p:cNvPr>
          <p:cNvSpPr/>
          <p:nvPr/>
        </p:nvSpPr>
        <p:spPr>
          <a:xfrm>
            <a:off x="1846679" y="845099"/>
            <a:ext cx="7332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Критерии выбора точки обслуживания со стороны потребителя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3D5751-EAC1-49F2-BB9B-295D3EA0F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432" y="1243795"/>
            <a:ext cx="8934309" cy="53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61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19FF5D-39B0-4D18-BB07-C4EC5C96C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991" y="787062"/>
            <a:ext cx="9624137" cy="5802222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8869452D-9D7C-48E8-A2B8-7276BF40B52D}"/>
              </a:ext>
            </a:extLst>
          </p:cNvPr>
          <p:cNvSpPr txBox="1">
            <a:spLocks/>
          </p:cNvSpPr>
          <p:nvPr/>
        </p:nvSpPr>
        <p:spPr>
          <a:xfrm>
            <a:off x="1846680" y="225881"/>
            <a:ext cx="8943061" cy="6192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F7941E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lvl="0" algn="l">
              <a:lnSpc>
                <a:spcPct val="110000"/>
              </a:lnSpc>
            </a:pPr>
            <a:r>
              <a:rPr lang="ru-RU" sz="2400" dirty="0">
                <a:solidFill>
                  <a:srgbClr val="6E6E71"/>
                </a:solidFill>
              </a:rPr>
              <a:t>Психологическая сегментация водителей</a:t>
            </a:r>
            <a:endParaRPr lang="en-GB" sz="2400" dirty="0">
              <a:solidFill>
                <a:srgbClr val="6E6E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1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9241B8-337C-4DC9-A8DD-95B3DEBC3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987" y="276808"/>
            <a:ext cx="1885950" cy="2276475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A12A20ED-5CA0-4972-9C74-C676DB596C41}"/>
              </a:ext>
            </a:extLst>
          </p:cNvPr>
          <p:cNvSpPr txBox="1">
            <a:spLocks/>
          </p:cNvSpPr>
          <p:nvPr/>
        </p:nvSpPr>
        <p:spPr>
          <a:xfrm>
            <a:off x="7704306" y="3414409"/>
            <a:ext cx="4182894" cy="15206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F7941E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/>
                <a:cs typeface="Calibri" charset="0"/>
              </a:rPr>
              <a:t>2.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/>
                <a:cs typeface="Calibri" charset="0"/>
              </a:rPr>
              <a:t>Online tools</a:t>
            </a:r>
          </a:p>
        </p:txBody>
      </p:sp>
      <p:pic>
        <p:nvPicPr>
          <p:cNvPr id="8" name=" 2">
            <a:extLst>
              <a:ext uri="{FF2B5EF4-FFF2-40B4-BE49-F238E27FC236}">
                <a16:creationId xmlns:a16="http://schemas.microsoft.com/office/drawing/2014/main" id="{1810AA1B-0F03-421A-A41D-5E1D37125328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r="185"/>
          <a:stretch>
            <a:fillRect/>
          </a:stretch>
        </p:blipFill>
        <p:spPr>
          <a:xfrm>
            <a:off x="1668716" y="0"/>
            <a:ext cx="5616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61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BA548F13-8659-4E10-9093-7F37FFF044E8}"/>
              </a:ext>
            </a:extLst>
          </p:cNvPr>
          <p:cNvSpPr txBox="1">
            <a:spLocks/>
          </p:cNvSpPr>
          <p:nvPr/>
        </p:nvSpPr>
        <p:spPr>
          <a:xfrm>
            <a:off x="1846680" y="225881"/>
            <a:ext cx="8943061" cy="6192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F7941E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lvl="0" algn="l">
              <a:lnSpc>
                <a:spcPct val="110000"/>
              </a:lnSpc>
            </a:pPr>
            <a:r>
              <a:rPr lang="ru-RU" sz="2400" dirty="0">
                <a:solidFill>
                  <a:srgbClr val="6E6E71"/>
                </a:solidFill>
              </a:rPr>
              <a:t>Какие IT-инструменты помогают удерживать клиента</a:t>
            </a:r>
            <a:endParaRPr lang="en-GB" sz="2400" dirty="0">
              <a:solidFill>
                <a:srgbClr val="6E6E7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B2C13B-55ED-4CCA-989D-7264F48400DF}"/>
              </a:ext>
            </a:extLst>
          </p:cNvPr>
          <p:cNvSpPr/>
          <p:nvPr/>
        </p:nvSpPr>
        <p:spPr>
          <a:xfrm>
            <a:off x="1846680" y="4517999"/>
            <a:ext cx="9871844" cy="198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 defTabSz="914400">
              <a:lnSpc>
                <a:spcPct val="90000"/>
              </a:lnSpc>
              <a:spcBef>
                <a:spcPts val="1000"/>
              </a:spcBef>
              <a:buSzPct val="110000"/>
              <a:buBlip>
                <a:blip r:embed="rId4"/>
              </a:buBlip>
            </a:pPr>
            <a:r>
              <a:rPr lang="ru-RU" sz="2000" dirty="0">
                <a:solidFill>
                  <a:srgbClr val="6E6E71"/>
                </a:solidFill>
                <a:latin typeface="+mj-lt"/>
              </a:rPr>
              <a:t>Функционал </a:t>
            </a:r>
            <a:r>
              <a:rPr lang="en-GB" sz="2000" dirty="0">
                <a:solidFill>
                  <a:srgbClr val="6E6E71"/>
                </a:solidFill>
                <a:latin typeface="+mj-lt"/>
              </a:rPr>
              <a:t>online </a:t>
            </a:r>
            <a:r>
              <a:rPr lang="ru-RU" sz="2000" dirty="0">
                <a:solidFill>
                  <a:srgbClr val="6E6E71"/>
                </a:solidFill>
                <a:latin typeface="+mj-lt"/>
              </a:rPr>
              <a:t>ресурса, по степени влияния (ожидания пользователей): </a:t>
            </a:r>
            <a:r>
              <a:rPr lang="en-GB" sz="2000" dirty="0">
                <a:solidFill>
                  <a:srgbClr val="6E6E71"/>
                </a:solidFill>
                <a:latin typeface="+mj-lt"/>
              </a:rPr>
              <a:t>top 5</a:t>
            </a:r>
            <a:endParaRPr lang="ru-RU" sz="2000" dirty="0">
              <a:solidFill>
                <a:srgbClr val="6E6E71"/>
              </a:solidFill>
              <a:latin typeface="+mj-lt"/>
            </a:endParaRPr>
          </a:p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E6E71"/>
                </a:solidFill>
                <a:latin typeface="+mj-lt"/>
              </a:rPr>
              <a:t>Возможность приобретать онлайн, </a:t>
            </a:r>
          </a:p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E6E71"/>
                </a:solidFill>
                <a:latin typeface="+mj-lt"/>
              </a:rPr>
              <a:t>Наличие доставки, </a:t>
            </a:r>
          </a:p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E6E71"/>
                </a:solidFill>
                <a:latin typeface="+mj-lt"/>
              </a:rPr>
              <a:t>Возможность возврата, </a:t>
            </a:r>
          </a:p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E6E71"/>
                </a:solidFill>
                <a:latin typeface="+mj-lt"/>
              </a:rPr>
              <a:t>Онлайн оплата, </a:t>
            </a:r>
          </a:p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E6E71"/>
                </a:solidFill>
                <a:latin typeface="+mj-lt"/>
              </a:rPr>
              <a:t>Адаптивный дизайн</a:t>
            </a:r>
          </a:p>
        </p:txBody>
      </p:sp>
      <p:graphicFrame>
        <p:nvGraphicFramePr>
          <p:cNvPr id="12" name="Espace réservé du contenu 11">
            <a:extLst>
              <a:ext uri="{FF2B5EF4-FFF2-40B4-BE49-F238E27FC236}">
                <a16:creationId xmlns:a16="http://schemas.microsoft.com/office/drawing/2014/main" id="{739BB334-925E-4DDC-8F64-CC83480657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864484"/>
              </p:ext>
            </p:extLst>
          </p:nvPr>
        </p:nvGraphicFramePr>
        <p:xfrm>
          <a:off x="1717678" y="1239948"/>
          <a:ext cx="6400525" cy="302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Текст 1">
            <a:extLst>
              <a:ext uri="{FF2B5EF4-FFF2-40B4-BE49-F238E27FC236}">
                <a16:creationId xmlns:a16="http://schemas.microsoft.com/office/drawing/2014/main" id="{2C23B5C0-FC37-40E4-BD8E-95EE45E521D2}"/>
              </a:ext>
            </a:extLst>
          </p:cNvPr>
          <p:cNvSpPr txBox="1">
            <a:spLocks/>
          </p:cNvSpPr>
          <p:nvPr/>
        </p:nvSpPr>
        <p:spPr>
          <a:xfrm>
            <a:off x="2009878" y="1142539"/>
            <a:ext cx="7089733" cy="189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42424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charset="0"/>
                <a:cs typeface="Calibri" charset="0"/>
              </a:rPr>
              <a:t>Критерии выбора места покупки для онлайн покупателей </a:t>
            </a: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charset="0"/>
                <a:cs typeface="Calibri" charset="0"/>
              </a:rPr>
              <a:t>*</a:t>
            </a:r>
            <a:r>
              <a:rPr lang="en-US" sz="800" i="1" dirty="0"/>
              <a:t>based on data of 2017</a:t>
            </a:r>
            <a:endParaRPr kumimoji="0" lang="en-GB" sz="800" b="1" i="1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79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BA548F13-8659-4E10-9093-7F37FFF044E8}"/>
              </a:ext>
            </a:extLst>
          </p:cNvPr>
          <p:cNvSpPr txBox="1">
            <a:spLocks/>
          </p:cNvSpPr>
          <p:nvPr/>
        </p:nvSpPr>
        <p:spPr>
          <a:xfrm>
            <a:off x="1846680" y="225881"/>
            <a:ext cx="8943061" cy="6192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F7941E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lvl="0" algn="l">
              <a:lnSpc>
                <a:spcPct val="110000"/>
              </a:lnSpc>
            </a:pPr>
            <a:r>
              <a:rPr lang="ru-RU" sz="2400" dirty="0">
                <a:solidFill>
                  <a:srgbClr val="6E6E71"/>
                </a:solidFill>
              </a:rPr>
              <a:t>Использование смартфонов </a:t>
            </a:r>
            <a:r>
              <a:rPr lang="en-GB" sz="2400" dirty="0">
                <a:solidFill>
                  <a:srgbClr val="6E6E71"/>
                </a:solidFill>
              </a:rPr>
              <a:t>/ iPad </a:t>
            </a:r>
          </a:p>
        </p:txBody>
      </p:sp>
      <p:graphicFrame>
        <p:nvGraphicFramePr>
          <p:cNvPr id="16" name="Segnaposto contenuto 8">
            <a:extLst>
              <a:ext uri="{FF2B5EF4-FFF2-40B4-BE49-F238E27FC236}">
                <a16:creationId xmlns:a16="http://schemas.microsoft.com/office/drawing/2014/main" id="{25668AF5-67AE-49E3-8ED4-33AE200E9C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579664"/>
              </p:ext>
            </p:extLst>
          </p:nvPr>
        </p:nvGraphicFramePr>
        <p:xfrm>
          <a:off x="1989027" y="2039583"/>
          <a:ext cx="9195711" cy="429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Segnaposto testo 1">
            <a:extLst>
              <a:ext uri="{FF2B5EF4-FFF2-40B4-BE49-F238E27FC236}">
                <a16:creationId xmlns:a16="http://schemas.microsoft.com/office/drawing/2014/main" id="{B203A6CF-8179-4F34-A37B-118DE7B2205F}"/>
              </a:ext>
            </a:extLst>
          </p:cNvPr>
          <p:cNvSpPr txBox="1">
            <a:spLocks/>
          </p:cNvSpPr>
          <p:nvPr/>
        </p:nvSpPr>
        <p:spPr>
          <a:xfrm>
            <a:off x="1921147" y="1659979"/>
            <a:ext cx="9311978" cy="283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42424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 charset="0"/>
                <a:cs typeface="Calibri" charset="0"/>
              </a:rPr>
              <a:t>Используют ли у вас в сервисе смартфоны/планшеты для профессиональных или служебных целей?*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AC1AC66E-688F-490A-8EE1-F7F5A88A5108}"/>
              </a:ext>
            </a:extLst>
          </p:cNvPr>
          <p:cNvSpPr txBox="1">
            <a:spLocks/>
          </p:cNvSpPr>
          <p:nvPr/>
        </p:nvSpPr>
        <p:spPr>
          <a:xfrm>
            <a:off x="1571623" y="845099"/>
            <a:ext cx="9479984" cy="560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4600" indent="-264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rgbClr val="6E6E71"/>
                </a:solidFill>
                <a:latin typeface="+mj-lt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marR="0" lvl="0" indent="-264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 Light"/>
              </a:rPr>
              <a:t>Наиболее часто смартфоны используется для внутренних коммуникаций (у дилеров и сетевых сервисов), а также частными гаражами, для заказа запчастей.</a:t>
            </a:r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35136052-E25E-4F14-9BBE-803FC2F8AC4C}"/>
              </a:ext>
            </a:extLst>
          </p:cNvPr>
          <p:cNvSpPr txBox="1">
            <a:spLocks/>
          </p:cNvSpPr>
          <p:nvPr/>
        </p:nvSpPr>
        <p:spPr>
          <a:xfrm>
            <a:off x="1847616" y="6330595"/>
            <a:ext cx="9478532" cy="241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2600" indent="-156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6"/>
              </a:buBlip>
              <a:defRPr sz="1300" i="1" kern="1200">
                <a:solidFill>
                  <a:srgbClr val="6E6E71"/>
                </a:solidFill>
                <a:latin typeface="+mj-lt"/>
                <a:ea typeface="Avenir Book" charset="0"/>
                <a:cs typeface="Avenir Book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Blip>
                <a:blip r:embed="rId7"/>
              </a:buBlip>
              <a:defRPr sz="14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Tx/>
              <a:buBlip>
                <a:blip r:embed="rId8"/>
              </a:buBlip>
              <a:defRPr sz="14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600" marR="0" lvl="0" indent="-156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Blip>
                <a:blip r:embed="rId6"/>
              </a:buBlip>
              <a:tabLst/>
              <a:defRPr/>
            </a:pPr>
            <a:r>
              <a:rPr kumimoji="0" lang="ru-RU" sz="1300" b="0" i="1" u="none" strike="noStrike" kern="1200" cap="none" spc="0" normalizeH="0" baseline="0" noProof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 Light"/>
              </a:rPr>
              <a:t>18% оф. дилеров используют смартфоны для коммуникации с клиентами (любые виды использования кроме разговора)</a:t>
            </a:r>
            <a:r>
              <a:rPr kumimoji="0" lang="en-US" sz="1300" b="0" i="1" u="none" strike="noStrike" kern="1200" cap="none" spc="0" normalizeH="0" baseline="0" noProof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 Light"/>
              </a:rPr>
              <a:t>.</a:t>
            </a:r>
            <a:endParaRPr kumimoji="0" lang="en-GB" sz="1300" b="0" i="1" u="none" strike="noStrike" kern="1200" cap="none" spc="0" normalizeH="0" baseline="0" noProof="0" dirty="0">
              <a:ln>
                <a:noFill/>
              </a:ln>
              <a:solidFill>
                <a:srgbClr val="6E6E71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36EDC0-3D39-47D0-B791-7B4D96A27FE2}"/>
              </a:ext>
            </a:extLst>
          </p:cNvPr>
          <p:cNvSpPr txBox="1"/>
          <p:nvPr/>
        </p:nvSpPr>
        <p:spPr>
          <a:xfrm>
            <a:off x="5472426" y="3641602"/>
            <a:ext cx="2548466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</a:rPr>
              <a:t>16% водителей записывались на обслуживание онлайн в 2017 году</a:t>
            </a:r>
          </a:p>
        </p:txBody>
      </p:sp>
    </p:spTree>
    <p:extLst>
      <p:ext uri="{BB962C8B-B14F-4D97-AF65-F5344CB8AC3E}">
        <p14:creationId xmlns:p14="http://schemas.microsoft.com/office/powerpoint/2010/main" val="3431583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9241B8-337C-4DC9-A8DD-95B3DEBC3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987" y="276808"/>
            <a:ext cx="1885950" cy="2276475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A12A20ED-5CA0-4972-9C74-C676DB596C41}"/>
              </a:ext>
            </a:extLst>
          </p:cNvPr>
          <p:cNvSpPr txBox="1">
            <a:spLocks/>
          </p:cNvSpPr>
          <p:nvPr/>
        </p:nvSpPr>
        <p:spPr>
          <a:xfrm>
            <a:off x="7704306" y="3414409"/>
            <a:ext cx="4182894" cy="15206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F7941E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/>
                <a:cs typeface="Calibri" charset="0"/>
              </a:rPr>
              <a:t>3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/>
                <a:cs typeface="Calibri" charset="0"/>
              </a:rPr>
              <a:t>. </a:t>
            </a:r>
            <a:r>
              <a:rPr lang="ru-RU" dirty="0">
                <a:latin typeface="Calibri"/>
              </a:rPr>
              <a:t>Как сохранить клиента?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7941E"/>
              </a:solidFill>
              <a:effectLst/>
              <a:uLnTx/>
              <a:uFillTx/>
              <a:latin typeface="Calibri"/>
              <a:cs typeface="Calibri" charset="0"/>
            </a:endParaRPr>
          </a:p>
        </p:txBody>
      </p:sp>
      <p:pic>
        <p:nvPicPr>
          <p:cNvPr id="11" name=" 2">
            <a:extLst>
              <a:ext uri="{FF2B5EF4-FFF2-40B4-BE49-F238E27FC236}">
                <a16:creationId xmlns:a16="http://schemas.microsoft.com/office/drawing/2014/main" id="{84F06992-CCA4-4207-B9EC-A7414696E78A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r="185"/>
          <a:stretch>
            <a:fillRect/>
          </a:stretch>
        </p:blipFill>
        <p:spPr>
          <a:xfrm>
            <a:off x="1668716" y="0"/>
            <a:ext cx="5616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52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sp>
        <p:nvSpPr>
          <p:cNvPr id="10" name="Текст 3">
            <a:extLst>
              <a:ext uri="{FF2B5EF4-FFF2-40B4-BE49-F238E27FC236}">
                <a16:creationId xmlns:a16="http://schemas.microsoft.com/office/drawing/2014/main" id="{88B68BE0-31EF-4C1F-AD93-335F6771E68E}"/>
              </a:ext>
            </a:extLst>
          </p:cNvPr>
          <p:cNvSpPr txBox="1">
            <a:spLocks/>
          </p:cNvSpPr>
          <p:nvPr/>
        </p:nvSpPr>
        <p:spPr>
          <a:xfrm>
            <a:off x="1717678" y="722804"/>
            <a:ext cx="9479984" cy="3167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4600" indent="-264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6E6E71"/>
                </a:solidFill>
                <a:latin typeface="+mj-lt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/>
              <a:t>анализировать рынок </a:t>
            </a:r>
            <a:r>
              <a:rPr lang="ru-RU" dirty="0"/>
              <a:t>и понимать ключевые шаги по занятию ключевых позиций среди конкурентов</a:t>
            </a:r>
          </a:p>
          <a:p>
            <a:pPr lvl="0"/>
            <a:r>
              <a:rPr lang="ru-RU" dirty="0"/>
              <a:t>выявлять слабые места, проводя </a:t>
            </a:r>
            <a:r>
              <a:rPr lang="ru-RU" b="1" dirty="0"/>
              <a:t>фокус-группы</a:t>
            </a:r>
          </a:p>
          <a:p>
            <a:pPr marL="0" lvl="0" indent="0">
              <a:buNone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 Light"/>
              </a:rPr>
              <a:t>	</a:t>
            </a:r>
            <a:r>
              <a:rPr lang="ru-RU" dirty="0"/>
              <a:t>уже отказавшиеся от продукта </a:t>
            </a:r>
          </a:p>
          <a:p>
            <a:pPr marL="0" lvl="0" indent="0">
              <a:buNone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 Light"/>
              </a:rPr>
              <a:t>	</a:t>
            </a:r>
            <a:r>
              <a:rPr lang="ru-RU" dirty="0"/>
              <a:t>люди в зоне риска, которые готовы отказаться в ближайшее время</a:t>
            </a:r>
          </a:p>
          <a:p>
            <a:r>
              <a:rPr lang="ru-RU" dirty="0"/>
              <a:t>определить точки роста и правильные </a:t>
            </a:r>
            <a:r>
              <a:rPr lang="en-GB" b="1" dirty="0"/>
              <a:t>added value</a:t>
            </a:r>
            <a:r>
              <a:rPr lang="ru-RU" dirty="0"/>
              <a:t>, которые необходимо корректно продавать в дилерских центрах при стоимости, отличающейся от конкурентной среды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7CC9032F-0CE6-41D4-909B-8B912E470F89}"/>
              </a:ext>
            </a:extLst>
          </p:cNvPr>
          <p:cNvSpPr txBox="1">
            <a:spLocks/>
          </p:cNvSpPr>
          <p:nvPr/>
        </p:nvSpPr>
        <p:spPr>
          <a:xfrm>
            <a:off x="1846680" y="225881"/>
            <a:ext cx="8943061" cy="6192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F7941E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lvl="0" algn="l">
              <a:lnSpc>
                <a:spcPct val="110000"/>
              </a:lnSpc>
            </a:pPr>
            <a:r>
              <a:rPr lang="ru-RU" sz="2400" dirty="0">
                <a:solidFill>
                  <a:srgbClr val="6E6E71"/>
                </a:solidFill>
              </a:rPr>
              <a:t>Как удержать клиента?</a:t>
            </a:r>
            <a:endParaRPr lang="en-GB" sz="2400" dirty="0">
              <a:solidFill>
                <a:srgbClr val="6E6E7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F36386-9E7E-4A6F-9348-BCFB3743E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868" y="2920843"/>
            <a:ext cx="7879239" cy="36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9241B8-337C-4DC9-A8DD-95B3DEBC3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993" y="1913187"/>
            <a:ext cx="1885950" cy="2276475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A12A20ED-5CA0-4972-9C74-C676DB596C41}"/>
              </a:ext>
            </a:extLst>
          </p:cNvPr>
          <p:cNvSpPr txBox="1">
            <a:spLocks/>
          </p:cNvSpPr>
          <p:nvPr/>
        </p:nvSpPr>
        <p:spPr>
          <a:xfrm>
            <a:off x="3070091" y="1792968"/>
            <a:ext cx="4862416" cy="15206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F7941E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/>
                <a:cs typeface="Calibri" charset="0"/>
              </a:rPr>
              <a:t>Спикер: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7941E"/>
              </a:solidFill>
              <a:effectLst/>
              <a:uLnTx/>
              <a:uFillTx/>
              <a:latin typeface="Calibri"/>
              <a:cs typeface="Calibri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D2F0BB-B18E-4B78-AB0F-A5313224E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030" y="2414587"/>
            <a:ext cx="2009775" cy="20288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AA10F27-86F8-47DF-A10F-7C359215637D}"/>
              </a:ext>
            </a:extLst>
          </p:cNvPr>
          <p:cNvSpPr/>
          <p:nvPr/>
        </p:nvSpPr>
        <p:spPr>
          <a:xfrm>
            <a:off x="5642346" y="2497990"/>
            <a:ext cx="27657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Виталий Кравец</a:t>
            </a:r>
          </a:p>
          <a:p>
            <a:pPr lvl="0"/>
            <a:r>
              <a:rPr lang="ru-RU" sz="2000" dirty="0"/>
              <a:t>Генеральный директор </a:t>
            </a:r>
          </a:p>
          <a:p>
            <a:pPr lvl="0"/>
            <a:endParaRPr lang="ru-RU" sz="2000" dirty="0"/>
          </a:p>
          <a:p>
            <a:pPr lvl="0"/>
            <a:r>
              <a:rPr lang="ru-RU" sz="2000" dirty="0">
                <a:solidFill>
                  <a:srgbClr val="6E6E71"/>
                </a:solidFill>
                <a:latin typeface="+mj-lt"/>
              </a:rPr>
              <a:t>+7 985 410 04 87</a:t>
            </a:r>
          </a:p>
          <a:p>
            <a:pPr lvl="0"/>
            <a:r>
              <a:rPr lang="en-GB" sz="2000" dirty="0">
                <a:solidFill>
                  <a:srgbClr val="6E6E71"/>
                </a:solidFill>
                <a:latin typeface="+mj-lt"/>
              </a:rPr>
              <a:t>VKRAVETS</a:t>
            </a:r>
            <a:r>
              <a:rPr lang="en-US" sz="2000" dirty="0">
                <a:solidFill>
                  <a:srgbClr val="6E6E71"/>
                </a:solidFill>
                <a:latin typeface="+mj-lt"/>
              </a:rPr>
              <a:t>@GIPA.EU</a:t>
            </a:r>
            <a:endParaRPr lang="ru-RU" sz="2000" dirty="0">
              <a:solidFill>
                <a:srgbClr val="6E6E7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2639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9241B8-337C-4DC9-A8DD-95B3DEBC3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987" y="276808"/>
            <a:ext cx="1885950" cy="2276475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A12A20ED-5CA0-4972-9C74-C676DB596C41}"/>
              </a:ext>
            </a:extLst>
          </p:cNvPr>
          <p:cNvSpPr txBox="1">
            <a:spLocks/>
          </p:cNvSpPr>
          <p:nvPr/>
        </p:nvSpPr>
        <p:spPr>
          <a:xfrm>
            <a:off x="7704306" y="3414409"/>
            <a:ext cx="4182894" cy="15206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F7941E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/>
                <a:cs typeface="Calibri" charset="0"/>
              </a:rPr>
              <a:t>4. </a:t>
            </a:r>
            <a:r>
              <a:rPr lang="ru-RU" dirty="0">
                <a:latin typeface="Calibri"/>
              </a:rPr>
              <a:t>Как</a:t>
            </a:r>
            <a:r>
              <a:rPr lang="en-US" dirty="0">
                <a:latin typeface="Calibri"/>
              </a:rPr>
              <a:t> </a:t>
            </a:r>
            <a:r>
              <a:rPr lang="ru-RU" dirty="0">
                <a:latin typeface="Calibri"/>
              </a:rPr>
              <a:t>сервису не зависеть от продаж автомобилей?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7941E"/>
              </a:solidFill>
              <a:effectLst/>
              <a:uLnTx/>
              <a:uFillTx/>
              <a:latin typeface="Calibri"/>
              <a:cs typeface="Calibri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B8C2A5-7AD7-47E2-995C-6F533013C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1717678" y="0"/>
            <a:ext cx="5616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68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7CC9032F-0CE6-41D4-909B-8B912E470F89}"/>
              </a:ext>
            </a:extLst>
          </p:cNvPr>
          <p:cNvSpPr txBox="1">
            <a:spLocks/>
          </p:cNvSpPr>
          <p:nvPr/>
        </p:nvSpPr>
        <p:spPr>
          <a:xfrm>
            <a:off x="1846680" y="225881"/>
            <a:ext cx="8943061" cy="6192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F7941E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lvl="0" algn="l">
              <a:lnSpc>
                <a:spcPct val="110000"/>
              </a:lnSpc>
            </a:pPr>
            <a:r>
              <a:rPr lang="ru-RU" sz="2400" dirty="0">
                <a:solidFill>
                  <a:srgbClr val="6E6E71"/>
                </a:solidFill>
              </a:rPr>
              <a:t>Развитие клиентского сервиса</a:t>
            </a:r>
            <a:endParaRPr lang="en-GB" sz="2400" dirty="0">
              <a:solidFill>
                <a:srgbClr val="6E6E7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381107-3DEC-4A7A-92CE-85AF1263B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042" y="1094560"/>
            <a:ext cx="10396795" cy="54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75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sp>
        <p:nvSpPr>
          <p:cNvPr id="10" name="Текст 3">
            <a:extLst>
              <a:ext uri="{FF2B5EF4-FFF2-40B4-BE49-F238E27FC236}">
                <a16:creationId xmlns:a16="http://schemas.microsoft.com/office/drawing/2014/main" id="{88B68BE0-31EF-4C1F-AD93-335F6771E68E}"/>
              </a:ext>
            </a:extLst>
          </p:cNvPr>
          <p:cNvSpPr txBox="1">
            <a:spLocks/>
          </p:cNvSpPr>
          <p:nvPr/>
        </p:nvSpPr>
        <p:spPr>
          <a:xfrm>
            <a:off x="1701767" y="1414155"/>
            <a:ext cx="5455479" cy="5128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4600" indent="-264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6E6E71"/>
                </a:solidFill>
                <a:latin typeface="+mj-lt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E6E7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/>
              <a:t>уделять особое отношение к развитию клиентского сервиса и позиционирования относительно проведения ТО и ремонтов заранее, уже </a:t>
            </a:r>
            <a:r>
              <a:rPr lang="ru-RU" b="1" dirty="0"/>
              <a:t>в процессе гарантийного обслуживания, </a:t>
            </a:r>
            <a:r>
              <a:rPr lang="ru-RU" dirty="0"/>
              <a:t>чтобы пользователи успели понять ценность сервиса и продолжали использовать СТО после истечения гарантии</a:t>
            </a:r>
            <a:endParaRPr lang="en-US" b="1" dirty="0"/>
          </a:p>
          <a:p>
            <a:pPr marL="0" lvl="0" indent="0" algn="just">
              <a:buNone/>
            </a:pPr>
            <a:endParaRPr lang="ru-RU" b="1" dirty="0"/>
          </a:p>
          <a:p>
            <a:pPr lvl="0"/>
            <a:r>
              <a:rPr lang="ru-RU" dirty="0"/>
              <a:t>вкладывать ресурсы </a:t>
            </a:r>
            <a:r>
              <a:rPr lang="ru-RU" b="1" dirty="0"/>
              <a:t>в растущие сегменты рынка </a:t>
            </a:r>
            <a:r>
              <a:rPr lang="ru-RU" dirty="0"/>
              <a:t>послепродажного обслуживания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 Light"/>
              </a:rPr>
              <a:t>	вместо инвестиций в потребителей, </a:t>
            </a:r>
            <a:r>
              <a:rPr lang="ru-RU" dirty="0"/>
              <a:t>уже отказавшихся от продукта 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ru-RU" b="1" dirty="0"/>
              <a:t>анализировать данные рынка </a:t>
            </a:r>
            <a:r>
              <a:rPr lang="ru-RU" dirty="0"/>
              <a:t>для сохранения понимания ситуации в динамике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 Light"/>
              </a:rPr>
              <a:t>	</a:t>
            </a:r>
            <a:endParaRPr lang="ru-RU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7CC9032F-0CE6-41D4-909B-8B912E470F89}"/>
              </a:ext>
            </a:extLst>
          </p:cNvPr>
          <p:cNvSpPr txBox="1">
            <a:spLocks/>
          </p:cNvSpPr>
          <p:nvPr/>
        </p:nvSpPr>
        <p:spPr>
          <a:xfrm>
            <a:off x="1846680" y="225881"/>
            <a:ext cx="8943061" cy="6192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F7941E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lvl="0" algn="l">
              <a:lnSpc>
                <a:spcPct val="110000"/>
              </a:lnSpc>
            </a:pPr>
            <a:r>
              <a:rPr lang="ru-RU" sz="2400" dirty="0">
                <a:solidFill>
                  <a:srgbClr val="6E6E71"/>
                </a:solidFill>
              </a:rPr>
              <a:t>Развитие клиентского сервиса</a:t>
            </a:r>
            <a:endParaRPr lang="en-GB" sz="2400" dirty="0">
              <a:solidFill>
                <a:srgbClr val="6E6E71"/>
              </a:solidFill>
            </a:endParaRPr>
          </a:p>
        </p:txBody>
      </p:sp>
      <p:pic>
        <p:nvPicPr>
          <p:cNvPr id="13" name="Grafik 2">
            <a:extLst>
              <a:ext uri="{FF2B5EF4-FFF2-40B4-BE49-F238E27FC236}">
                <a16:creationId xmlns:a16="http://schemas.microsoft.com/office/drawing/2014/main" id="{1A2D5B94-40FE-4ED1-9CCA-B429E204A5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91" y="398567"/>
            <a:ext cx="3641372" cy="546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82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9241B8-337C-4DC9-A8DD-95B3DEBC3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993" y="1840852"/>
            <a:ext cx="1885950" cy="2276475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A12A20ED-5CA0-4972-9C74-C676DB596C41}"/>
              </a:ext>
            </a:extLst>
          </p:cNvPr>
          <p:cNvSpPr txBox="1">
            <a:spLocks/>
          </p:cNvSpPr>
          <p:nvPr/>
        </p:nvSpPr>
        <p:spPr>
          <a:xfrm>
            <a:off x="3070091" y="1792968"/>
            <a:ext cx="4862416" cy="15206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F7941E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Calibri"/>
                <a:cs typeface="Calibri" charset="0"/>
              </a:rPr>
              <a:t>Спасибо за внимание!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7941E"/>
              </a:solidFill>
              <a:effectLst/>
              <a:uLnTx/>
              <a:uFillTx/>
              <a:latin typeface="Calibri"/>
              <a:cs typeface="Calibri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D2F0BB-B18E-4B78-AB0F-A5313224E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030" y="2414587"/>
            <a:ext cx="2009775" cy="20288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AA10F27-86F8-47DF-A10F-7C359215637D}"/>
              </a:ext>
            </a:extLst>
          </p:cNvPr>
          <p:cNvSpPr/>
          <p:nvPr/>
        </p:nvSpPr>
        <p:spPr>
          <a:xfrm>
            <a:off x="5642346" y="2728795"/>
            <a:ext cx="27657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Виталий Кравец</a:t>
            </a:r>
          </a:p>
          <a:p>
            <a:pPr lvl="0"/>
            <a:r>
              <a:rPr lang="ru-RU" sz="2000" dirty="0"/>
              <a:t>Генеральный директор </a:t>
            </a:r>
          </a:p>
          <a:p>
            <a:pPr lvl="0"/>
            <a:endParaRPr lang="ru-RU" sz="2000" dirty="0"/>
          </a:p>
          <a:p>
            <a:pPr lvl="0"/>
            <a:r>
              <a:rPr lang="ru-RU" sz="2000" dirty="0">
                <a:solidFill>
                  <a:srgbClr val="6E6E71"/>
                </a:solidFill>
                <a:latin typeface="+mj-lt"/>
              </a:rPr>
              <a:t>+7 985 410 04 87</a:t>
            </a:r>
          </a:p>
          <a:p>
            <a:pPr lvl="0"/>
            <a:r>
              <a:rPr lang="en-GB" sz="2000" dirty="0">
                <a:solidFill>
                  <a:srgbClr val="6E6E71"/>
                </a:solidFill>
                <a:latin typeface="+mj-lt"/>
              </a:rPr>
              <a:t>VKRAVETS</a:t>
            </a:r>
            <a:r>
              <a:rPr lang="en-US" sz="2000" dirty="0">
                <a:solidFill>
                  <a:srgbClr val="6E6E71"/>
                </a:solidFill>
                <a:latin typeface="+mj-lt"/>
              </a:rPr>
              <a:t>@GIPA.EU</a:t>
            </a:r>
            <a:endParaRPr lang="ru-RU" sz="2000" dirty="0">
              <a:solidFill>
                <a:srgbClr val="6E6E7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63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1284255-CDEA-4366-80B8-4A5510DFDD63}"/>
              </a:ext>
            </a:extLst>
          </p:cNvPr>
          <p:cNvSpPr/>
          <p:nvPr/>
        </p:nvSpPr>
        <p:spPr>
          <a:xfrm>
            <a:off x="2163176" y="812416"/>
            <a:ext cx="9387840" cy="1721412"/>
          </a:xfrm>
          <a:prstGeom prst="rect">
            <a:avLst/>
          </a:prstGeom>
          <a:solidFill>
            <a:srgbClr val="FEFFFF"/>
          </a:solidFill>
          <a:ln w="6350" cap="flat" cmpd="sng" algn="ctr">
            <a:solidFill>
              <a:srgbClr val="9B9B9B"/>
            </a:solidFill>
            <a:prstDash val="solid"/>
            <a:miter lim="800000"/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ítulo 3">
            <a:extLst>
              <a:ext uri="{FF2B5EF4-FFF2-40B4-BE49-F238E27FC236}">
                <a16:creationId xmlns:a16="http://schemas.microsoft.com/office/drawing/2014/main" id="{A11E86FA-1CE8-48EF-8BE2-737DF15AEA98}"/>
              </a:ext>
            </a:extLst>
          </p:cNvPr>
          <p:cNvSpPr>
            <a:spLocks noGrp="1"/>
          </p:cNvSpPr>
          <p:nvPr/>
        </p:nvSpPr>
        <p:spPr>
          <a:xfrm>
            <a:off x="2079160" y="363983"/>
            <a:ext cx="8717984" cy="308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6E6E71"/>
                </a:solidFill>
                <a:latin typeface="+mn-lt"/>
                <a:ea typeface="Avenir Black" charset="0"/>
                <a:cs typeface="Avenir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</a:rPr>
              <a:t>Решения на рынке послепродажного обслуживания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6E6E7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4E215DB-DA9F-487B-9F89-2313DC6A693B}"/>
              </a:ext>
            </a:extLst>
          </p:cNvPr>
          <p:cNvSpPr/>
          <p:nvPr/>
        </p:nvSpPr>
        <p:spPr>
          <a:xfrm>
            <a:off x="2445116" y="1466736"/>
            <a:ext cx="893898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Компания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GiPA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международный специалист в исследованиях рынка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послепродажного обслуживания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пассажирских автомобилей, коммерческих автомобилей и мотоциклов. Исследованиях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мобильности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стоимости владения автомобилем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8BA574A-4A2E-46B8-B0BF-5CAF08F626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5116" y="1019987"/>
            <a:ext cx="360000" cy="360000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14645E4-E6EE-4501-96C9-6FF1B44EA7E6}"/>
              </a:ext>
            </a:extLst>
          </p:cNvPr>
          <p:cNvSpPr/>
          <p:nvPr/>
        </p:nvSpPr>
        <p:spPr>
          <a:xfrm>
            <a:off x="2163176" y="812416"/>
            <a:ext cx="60960" cy="1720800"/>
          </a:xfrm>
          <a:prstGeom prst="rect">
            <a:avLst/>
          </a:prstGeom>
          <a:solidFill>
            <a:srgbClr val="F7952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229FD5-1EA6-42F7-9892-A37BE0ABFA6F}"/>
              </a:ext>
            </a:extLst>
          </p:cNvPr>
          <p:cNvGrpSpPr/>
          <p:nvPr/>
        </p:nvGrpSpPr>
        <p:grpSpPr>
          <a:xfrm>
            <a:off x="2163176" y="2736575"/>
            <a:ext cx="9387840" cy="1721412"/>
            <a:chOff x="254000" y="2687098"/>
            <a:chExt cx="9387840" cy="1721412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56D002B4-FD27-4406-AEAF-4794486867E5}"/>
                </a:ext>
              </a:extLst>
            </p:cNvPr>
            <p:cNvSpPr/>
            <p:nvPr/>
          </p:nvSpPr>
          <p:spPr>
            <a:xfrm>
              <a:off x="254000" y="2687098"/>
              <a:ext cx="9387840" cy="1721412"/>
            </a:xfrm>
            <a:prstGeom prst="rect">
              <a:avLst/>
            </a:prstGeom>
            <a:solidFill>
              <a:srgbClr val="FEFFFF"/>
            </a:solidFill>
            <a:ln w="6350" cap="flat" cmpd="sng" algn="ctr">
              <a:solidFill>
                <a:srgbClr val="9B9B9B"/>
              </a:solidFill>
              <a:prstDash val="solid"/>
              <a:miter lim="800000"/>
            </a:ln>
            <a:effectLst>
              <a:outerShdw blurRad="114300" dist="63500" dir="2700000" algn="ctr" rotWithShape="0">
                <a:srgbClr val="000000">
                  <a:alpha val="8000"/>
                </a:srgbClr>
              </a:outerShdw>
            </a:effectLst>
          </p:spPr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E6F518DB-C2A3-41C3-8285-2795F1A08089}"/>
                </a:ext>
              </a:extLst>
            </p:cNvPr>
            <p:cNvSpPr/>
            <p:nvPr/>
          </p:nvSpPr>
          <p:spPr>
            <a:xfrm>
              <a:off x="535940" y="3341418"/>
              <a:ext cx="8938986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6E7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Использование глубоких знаний и понимания рынка послепродажного обслуживания помогает нашим клиентам в анализе, оценке и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понимании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их бизнеса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6E7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Компания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6E7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GiPA 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6E7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предоставляет четкие ориентиры на основе объективных данных и фактов.  </a:t>
              </a: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7BD5B352-2AA5-40EB-B58F-44EC71C08980}"/>
                </a:ext>
              </a:extLst>
            </p:cNvPr>
            <p:cNvSpPr/>
            <p:nvPr/>
          </p:nvSpPr>
          <p:spPr>
            <a:xfrm>
              <a:off x="254000" y="2687098"/>
              <a:ext cx="60960" cy="1720800"/>
            </a:xfrm>
            <a:prstGeom prst="rect">
              <a:avLst/>
            </a:prstGeom>
            <a:solidFill>
              <a:srgbClr val="F795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13798C20-0822-48B1-9A42-E6480584F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5940" y="2894669"/>
              <a:ext cx="360000" cy="36000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6DFB2BA-B601-4C6E-9A88-EDE4CA87213B}"/>
              </a:ext>
            </a:extLst>
          </p:cNvPr>
          <p:cNvGrpSpPr/>
          <p:nvPr/>
        </p:nvGrpSpPr>
        <p:grpSpPr>
          <a:xfrm>
            <a:off x="2163176" y="4660734"/>
            <a:ext cx="9387840" cy="1721412"/>
            <a:chOff x="254000" y="4494035"/>
            <a:chExt cx="9387840" cy="1721412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A2393EBF-4B4F-4B36-B204-9168F92E62B2}"/>
                </a:ext>
              </a:extLst>
            </p:cNvPr>
            <p:cNvSpPr/>
            <p:nvPr/>
          </p:nvSpPr>
          <p:spPr>
            <a:xfrm>
              <a:off x="254000" y="4494035"/>
              <a:ext cx="9387840" cy="1721412"/>
            </a:xfrm>
            <a:prstGeom prst="rect">
              <a:avLst/>
            </a:prstGeom>
            <a:solidFill>
              <a:srgbClr val="FEFFFF"/>
            </a:solidFill>
            <a:ln w="6350" cap="flat" cmpd="sng" algn="ctr">
              <a:solidFill>
                <a:srgbClr val="9B9B9B"/>
              </a:solidFill>
              <a:prstDash val="solid"/>
              <a:miter lim="800000"/>
            </a:ln>
            <a:effectLst>
              <a:outerShdw blurRad="114300" dist="63500" dir="2700000" algn="ctr" rotWithShape="0">
                <a:srgbClr val="000000">
                  <a:alpha val="8000"/>
                </a:srgbClr>
              </a:outerShdw>
            </a:effectLst>
          </p:spPr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8BFE6B0F-0BCC-4E3B-8BC3-F1E999042DDF}"/>
                </a:ext>
              </a:extLst>
            </p:cNvPr>
            <p:cNvSpPr/>
            <p:nvPr/>
          </p:nvSpPr>
          <p:spPr>
            <a:xfrm>
              <a:off x="535940" y="5148355"/>
              <a:ext cx="8938986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6E7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GiPA дает возможность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понять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6E7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происходящее на рынке,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предвидеть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6E7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развитие событий, но главное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принимать эффективные решения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6E7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на основании лучших, проверенных временем и многими рынками и наиболее современных методик исследования рынка.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A5B1A414-8E1C-45B9-BFC4-FD677D34DA86}"/>
                </a:ext>
              </a:extLst>
            </p:cNvPr>
            <p:cNvSpPr/>
            <p:nvPr/>
          </p:nvSpPr>
          <p:spPr>
            <a:xfrm>
              <a:off x="254000" y="4494035"/>
              <a:ext cx="60960" cy="1720800"/>
            </a:xfrm>
            <a:prstGeom prst="rect">
              <a:avLst/>
            </a:prstGeom>
            <a:solidFill>
              <a:srgbClr val="F795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A59AE5EF-C960-4E4D-B0C2-8B331A5DF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5940" y="4701606"/>
              <a:ext cx="360000" cy="360000"/>
            </a:xfrm>
            <a:prstGeom prst="rect">
              <a:avLst/>
            </a:prstGeom>
          </p:spPr>
        </p:pic>
      </p:grpSp>
      <p:sp>
        <p:nvSpPr>
          <p:cNvPr id="45" name="Текст 4">
            <a:extLst>
              <a:ext uri="{FF2B5EF4-FFF2-40B4-BE49-F238E27FC236}">
                <a16:creationId xmlns:a16="http://schemas.microsoft.com/office/drawing/2014/main" id="{DDC31EBB-5A7A-1142-AEED-0464A94B5AD2}"/>
              </a:ext>
            </a:extLst>
          </p:cNvPr>
          <p:cNvSpPr txBox="1">
            <a:spLocks/>
          </p:cNvSpPr>
          <p:nvPr/>
        </p:nvSpPr>
        <p:spPr>
          <a:xfrm>
            <a:off x="2079160" y="83429"/>
            <a:ext cx="8717984" cy="253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GiPA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мире</a:t>
            </a:r>
          </a:p>
        </p:txBody>
      </p:sp>
    </p:spTree>
    <p:extLst>
      <p:ext uri="{BB962C8B-B14F-4D97-AF65-F5344CB8AC3E}">
        <p14:creationId xmlns:p14="http://schemas.microsoft.com/office/powerpoint/2010/main" val="185764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C6EB2EF-E3A6-4611-B470-F2BD8A9E4EEB}"/>
              </a:ext>
            </a:extLst>
          </p:cNvPr>
          <p:cNvSpPr/>
          <p:nvPr/>
        </p:nvSpPr>
        <p:spPr>
          <a:xfrm>
            <a:off x="8219686" y="3695685"/>
            <a:ext cx="3073801" cy="2641076"/>
          </a:xfrm>
          <a:prstGeom prst="rect">
            <a:avLst/>
          </a:prstGeom>
          <a:solidFill>
            <a:srgbClr val="FEFFFF"/>
          </a:solidFill>
          <a:ln w="6350" cap="flat" cmpd="sng" algn="ctr">
            <a:solidFill>
              <a:srgbClr val="9B9B9B"/>
            </a:solidFill>
            <a:prstDash val="solid"/>
            <a:miter lim="800000"/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289963B-B22D-41E6-9FC5-666E91C9B0CA}"/>
              </a:ext>
            </a:extLst>
          </p:cNvPr>
          <p:cNvSpPr/>
          <p:nvPr/>
        </p:nvSpPr>
        <p:spPr>
          <a:xfrm>
            <a:off x="5053870" y="3695685"/>
            <a:ext cx="3073801" cy="2641076"/>
          </a:xfrm>
          <a:prstGeom prst="rect">
            <a:avLst/>
          </a:prstGeom>
          <a:solidFill>
            <a:srgbClr val="FEFFFF"/>
          </a:solidFill>
          <a:ln w="6350" cap="flat" cmpd="sng" algn="ctr">
            <a:solidFill>
              <a:srgbClr val="9B9B9B"/>
            </a:solidFill>
            <a:prstDash val="solid"/>
            <a:miter lim="800000"/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BA1057B-18EE-45FE-9B0A-A440C46B880D}"/>
              </a:ext>
            </a:extLst>
          </p:cNvPr>
          <p:cNvSpPr/>
          <p:nvPr/>
        </p:nvSpPr>
        <p:spPr>
          <a:xfrm>
            <a:off x="1888053" y="3695685"/>
            <a:ext cx="3073801" cy="2641076"/>
          </a:xfrm>
          <a:prstGeom prst="rect">
            <a:avLst/>
          </a:prstGeom>
          <a:solidFill>
            <a:srgbClr val="FEFFFF"/>
          </a:solidFill>
          <a:ln w="6350" cap="flat" cmpd="sng" algn="ctr">
            <a:solidFill>
              <a:srgbClr val="9B9B9B"/>
            </a:solidFill>
            <a:prstDash val="solid"/>
            <a:miter lim="800000"/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B2124B3-7514-4297-9023-84741ADF79E7}"/>
              </a:ext>
            </a:extLst>
          </p:cNvPr>
          <p:cNvSpPr/>
          <p:nvPr/>
        </p:nvSpPr>
        <p:spPr>
          <a:xfrm>
            <a:off x="8219686" y="803876"/>
            <a:ext cx="3073801" cy="2641076"/>
          </a:xfrm>
          <a:prstGeom prst="rect">
            <a:avLst/>
          </a:prstGeom>
          <a:solidFill>
            <a:srgbClr val="FEFFFF"/>
          </a:solidFill>
          <a:ln w="6350" cap="flat" cmpd="sng" algn="ctr">
            <a:solidFill>
              <a:srgbClr val="9B9B9B"/>
            </a:solidFill>
            <a:prstDash val="solid"/>
            <a:miter lim="800000"/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1B71EB9-A0D5-4271-A3F9-23E7D8BF3A88}"/>
              </a:ext>
            </a:extLst>
          </p:cNvPr>
          <p:cNvSpPr/>
          <p:nvPr/>
        </p:nvSpPr>
        <p:spPr>
          <a:xfrm>
            <a:off x="5038184" y="787924"/>
            <a:ext cx="3073801" cy="2641076"/>
          </a:xfrm>
          <a:prstGeom prst="rect">
            <a:avLst/>
          </a:prstGeom>
          <a:solidFill>
            <a:srgbClr val="FEFFFF"/>
          </a:solidFill>
          <a:ln w="6350" cap="flat" cmpd="sng" algn="ctr">
            <a:solidFill>
              <a:srgbClr val="9B9B9B"/>
            </a:solidFill>
            <a:prstDash val="solid"/>
            <a:miter lim="800000"/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FCC4555-4AEC-464E-AD72-C39DB548E70B}"/>
              </a:ext>
            </a:extLst>
          </p:cNvPr>
          <p:cNvSpPr/>
          <p:nvPr/>
        </p:nvSpPr>
        <p:spPr>
          <a:xfrm>
            <a:off x="1888053" y="803876"/>
            <a:ext cx="3073801" cy="2641076"/>
          </a:xfrm>
          <a:prstGeom prst="rect">
            <a:avLst/>
          </a:prstGeom>
          <a:solidFill>
            <a:srgbClr val="FEFFFF"/>
          </a:solidFill>
          <a:ln w="6350" cap="flat" cmpd="sng" algn="ctr">
            <a:solidFill>
              <a:srgbClr val="9B9B9B"/>
            </a:solidFill>
            <a:prstDash val="solid"/>
            <a:miter lim="800000"/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12EC31-D9AE-48D2-992B-99F54D8B6A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207" y="1706570"/>
            <a:ext cx="9150889" cy="454801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19F2F52-A8EC-4D09-AD1F-2D902F3D9BF0}"/>
              </a:ext>
            </a:extLst>
          </p:cNvPr>
          <p:cNvSpPr/>
          <p:nvPr/>
        </p:nvSpPr>
        <p:spPr>
          <a:xfrm>
            <a:off x="8288391" y="3755084"/>
            <a:ext cx="187506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52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Дополнительные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52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52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услуги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7AE5681-3D05-4BA9-B718-420DFEB4AD67}"/>
              </a:ext>
            </a:extLst>
          </p:cNvPr>
          <p:cNvSpPr/>
          <p:nvPr/>
        </p:nvSpPr>
        <p:spPr>
          <a:xfrm>
            <a:off x="5122575" y="3755084"/>
            <a:ext cx="1477840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52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Ремонтные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52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52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мастерские  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317DE0D-7220-4997-9934-D139AEDDA76A}"/>
              </a:ext>
            </a:extLst>
          </p:cNvPr>
          <p:cNvSpPr/>
          <p:nvPr/>
        </p:nvSpPr>
        <p:spPr>
          <a:xfrm>
            <a:off x="1956758" y="3755084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52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Масла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79520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ítulo 3">
            <a:extLst>
              <a:ext uri="{FF2B5EF4-FFF2-40B4-BE49-F238E27FC236}">
                <a16:creationId xmlns:a16="http://schemas.microsoft.com/office/drawing/2014/main" id="{A1DA23C1-43EC-4534-BD1F-9FED87418D41}"/>
              </a:ext>
            </a:extLst>
          </p:cNvPr>
          <p:cNvSpPr>
            <a:spLocks noGrp="1"/>
          </p:cNvSpPr>
          <p:nvPr/>
        </p:nvSpPr>
        <p:spPr>
          <a:xfrm>
            <a:off x="1804037" y="355443"/>
            <a:ext cx="8717984" cy="308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6E6E71"/>
                </a:solidFill>
                <a:latin typeface="+mn-lt"/>
                <a:ea typeface="Avenir Black" charset="0"/>
                <a:cs typeface="Avenir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</a:rPr>
              <a:t>Клиенты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</a:rPr>
              <a:t>GiPA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</a:rPr>
              <a:t> в России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6E6E7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8EA9EC4-0E79-4625-8864-5274425ACB3D}"/>
              </a:ext>
            </a:extLst>
          </p:cNvPr>
          <p:cNvSpPr/>
          <p:nvPr/>
        </p:nvSpPr>
        <p:spPr>
          <a:xfrm>
            <a:off x="8288391" y="863275"/>
            <a:ext cx="171604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52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Производители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52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52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шин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CA2A25D-5765-4E60-B24E-E189B712A70D}"/>
              </a:ext>
            </a:extLst>
          </p:cNvPr>
          <p:cNvSpPr/>
          <p:nvPr/>
        </p:nvSpPr>
        <p:spPr>
          <a:xfrm>
            <a:off x="5122575" y="863275"/>
            <a:ext cx="2565126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52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Производители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52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52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запчастей и материалов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C56628D-B17F-4D26-B4B2-430092C53028}"/>
              </a:ext>
            </a:extLst>
          </p:cNvPr>
          <p:cNvSpPr/>
          <p:nvPr/>
        </p:nvSpPr>
        <p:spPr>
          <a:xfrm>
            <a:off x="1956758" y="863275"/>
            <a:ext cx="171604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52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Производители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52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52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автомобилей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79520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D1EA4373-7528-4348-82E5-88076781A557}"/>
              </a:ext>
            </a:extLst>
          </p:cNvPr>
          <p:cNvSpPr txBox="1">
            <a:spLocks/>
          </p:cNvSpPr>
          <p:nvPr/>
        </p:nvSpPr>
        <p:spPr>
          <a:xfrm>
            <a:off x="2314725" y="6548888"/>
            <a:ext cx="2005569" cy="217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id="{5D90B459-173B-B940-AFB8-5431032396FA}"/>
              </a:ext>
            </a:extLst>
          </p:cNvPr>
          <p:cNvSpPr txBox="1">
            <a:spLocks/>
          </p:cNvSpPr>
          <p:nvPr/>
        </p:nvSpPr>
        <p:spPr>
          <a:xfrm>
            <a:off x="1804037" y="74889"/>
            <a:ext cx="8717984" cy="253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GiPA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России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E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59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BC7A7C-264C-47B6-877F-98680CA20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114" y="1094560"/>
            <a:ext cx="9989976" cy="4829077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6B219D89-3C64-42B4-861D-B7F7EB5D59F1}"/>
              </a:ext>
            </a:extLst>
          </p:cNvPr>
          <p:cNvSpPr>
            <a:spLocks noGrp="1"/>
          </p:cNvSpPr>
          <p:nvPr/>
        </p:nvSpPr>
        <p:spPr>
          <a:xfrm>
            <a:off x="1804037" y="355443"/>
            <a:ext cx="8717984" cy="308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6E6E71"/>
                </a:solidFill>
                <a:latin typeface="+mn-lt"/>
                <a:ea typeface="Avenir Black" charset="0"/>
                <a:cs typeface="Avenir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</a:rPr>
              <a:t>Примеры развития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</a:rPr>
              <a:t>aftersales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</a:rPr>
              <a:t>в мире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6E6E7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BC9C9595-CDFA-4C88-9CA3-DA1246FF6B01}"/>
              </a:ext>
            </a:extLst>
          </p:cNvPr>
          <p:cNvSpPr txBox="1">
            <a:spLocks/>
          </p:cNvSpPr>
          <p:nvPr/>
        </p:nvSpPr>
        <p:spPr>
          <a:xfrm>
            <a:off x="1804037" y="74889"/>
            <a:ext cx="8717984" cy="253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GiPA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E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39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6B219D89-3C64-42B4-861D-B7F7EB5D59F1}"/>
              </a:ext>
            </a:extLst>
          </p:cNvPr>
          <p:cNvSpPr>
            <a:spLocks noGrp="1"/>
          </p:cNvSpPr>
          <p:nvPr/>
        </p:nvSpPr>
        <p:spPr>
          <a:xfrm>
            <a:off x="1804037" y="355443"/>
            <a:ext cx="8717984" cy="308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6E6E71"/>
                </a:solidFill>
                <a:latin typeface="+mn-lt"/>
                <a:ea typeface="Avenir Black" charset="0"/>
                <a:cs typeface="Avenir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</a:rPr>
              <a:t>Примеры развития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</a:rPr>
              <a:t>aftersales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</a:rPr>
              <a:t>в мире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6E6E7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BC9C9595-CDFA-4C88-9CA3-DA1246FF6B01}"/>
              </a:ext>
            </a:extLst>
          </p:cNvPr>
          <p:cNvSpPr txBox="1">
            <a:spLocks/>
          </p:cNvSpPr>
          <p:nvPr/>
        </p:nvSpPr>
        <p:spPr>
          <a:xfrm>
            <a:off x="1804037" y="74889"/>
            <a:ext cx="8717984" cy="253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GiPA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E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7F8A4C0A-8EC8-4554-9B8A-58C1F2B654B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41558" y="1530656"/>
            <a:ext cx="3419230" cy="4188075"/>
            <a:chOff x="1344" y="250"/>
            <a:chExt cx="2043" cy="21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EA7E56B-3A90-4076-B9AD-74E727123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35"/>
              <a:ext cx="1864" cy="753"/>
            </a:xfrm>
            <a:custGeom>
              <a:avLst/>
              <a:gdLst/>
              <a:ahLst/>
              <a:cxnLst>
                <a:cxn ang="0">
                  <a:pos x="1751" y="0"/>
                </a:cxn>
                <a:cxn ang="0">
                  <a:pos x="115" y="461"/>
                </a:cxn>
                <a:cxn ang="0">
                  <a:pos x="0" y="753"/>
                </a:cxn>
                <a:cxn ang="0">
                  <a:pos x="1864" y="292"/>
                </a:cxn>
                <a:cxn ang="0">
                  <a:pos x="1751" y="0"/>
                </a:cxn>
              </a:cxnLst>
              <a:rect l="0" t="0" r="r" b="b"/>
              <a:pathLst>
                <a:path w="1864" h="753">
                  <a:moveTo>
                    <a:pt x="1751" y="0"/>
                  </a:moveTo>
                  <a:lnTo>
                    <a:pt x="115" y="461"/>
                  </a:lnTo>
                  <a:lnTo>
                    <a:pt x="0" y="753"/>
                  </a:lnTo>
                  <a:lnTo>
                    <a:pt x="1864" y="292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C000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1BD0986-E37B-4D3B-972A-7A15B8DBD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" y="1175"/>
              <a:ext cx="1507" cy="752"/>
            </a:xfrm>
            <a:custGeom>
              <a:avLst/>
              <a:gdLst/>
              <a:ahLst/>
              <a:cxnLst>
                <a:cxn ang="0">
                  <a:pos x="1393" y="0"/>
                </a:cxn>
                <a:cxn ang="0">
                  <a:pos x="113" y="460"/>
                </a:cxn>
                <a:cxn ang="0">
                  <a:pos x="0" y="752"/>
                </a:cxn>
                <a:cxn ang="0">
                  <a:pos x="1507" y="290"/>
                </a:cxn>
                <a:cxn ang="0">
                  <a:pos x="1393" y="0"/>
                </a:cxn>
              </a:cxnLst>
              <a:rect l="0" t="0" r="r" b="b"/>
              <a:pathLst>
                <a:path w="1507" h="752">
                  <a:moveTo>
                    <a:pt x="1393" y="0"/>
                  </a:moveTo>
                  <a:lnTo>
                    <a:pt x="113" y="460"/>
                  </a:lnTo>
                  <a:lnTo>
                    <a:pt x="0" y="752"/>
                  </a:lnTo>
                  <a:lnTo>
                    <a:pt x="1507" y="29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4472C4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C71E9EC-D0A6-478A-81B2-95C7E7D7B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" y="714"/>
              <a:ext cx="1148" cy="751"/>
            </a:xfrm>
            <a:custGeom>
              <a:avLst/>
              <a:gdLst/>
              <a:ahLst/>
              <a:cxnLst>
                <a:cxn ang="0">
                  <a:pos x="1035" y="0"/>
                </a:cxn>
                <a:cxn ang="0">
                  <a:pos x="112" y="461"/>
                </a:cxn>
                <a:cxn ang="0">
                  <a:pos x="0" y="751"/>
                </a:cxn>
                <a:cxn ang="0">
                  <a:pos x="1148" y="291"/>
                </a:cxn>
                <a:cxn ang="0">
                  <a:pos x="1035" y="0"/>
                </a:cxn>
              </a:cxnLst>
              <a:rect l="0" t="0" r="r" b="b"/>
              <a:pathLst>
                <a:path w="1148" h="751">
                  <a:moveTo>
                    <a:pt x="1035" y="0"/>
                  </a:moveTo>
                  <a:lnTo>
                    <a:pt x="112" y="461"/>
                  </a:lnTo>
                  <a:lnTo>
                    <a:pt x="0" y="751"/>
                  </a:lnTo>
                  <a:lnTo>
                    <a:pt x="1148" y="291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ED7D31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21C9F41-0171-48DE-9F53-A84F4EF5D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" y="250"/>
              <a:ext cx="789" cy="755"/>
            </a:xfrm>
            <a:custGeom>
              <a:avLst/>
              <a:gdLst/>
              <a:ahLst/>
              <a:cxnLst>
                <a:cxn ang="0">
                  <a:pos x="675" y="0"/>
                </a:cxn>
                <a:cxn ang="0">
                  <a:pos x="113" y="464"/>
                </a:cxn>
                <a:cxn ang="0">
                  <a:pos x="0" y="755"/>
                </a:cxn>
                <a:cxn ang="0">
                  <a:pos x="789" y="294"/>
                </a:cxn>
                <a:cxn ang="0">
                  <a:pos x="675" y="0"/>
                </a:cxn>
              </a:cxnLst>
              <a:rect l="0" t="0" r="r" b="b"/>
              <a:pathLst>
                <a:path w="789" h="755">
                  <a:moveTo>
                    <a:pt x="675" y="0"/>
                  </a:moveTo>
                  <a:lnTo>
                    <a:pt x="113" y="464"/>
                  </a:lnTo>
                  <a:lnTo>
                    <a:pt x="0" y="755"/>
                  </a:lnTo>
                  <a:lnTo>
                    <a:pt x="789" y="294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A5A5A5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758209C-6D87-4021-8BB6-517B2F3DE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" y="1635"/>
              <a:ext cx="1685" cy="292"/>
            </a:xfrm>
            <a:custGeom>
              <a:avLst/>
              <a:gdLst/>
              <a:ahLst/>
              <a:cxnLst>
                <a:cxn ang="0">
                  <a:pos x="1685" y="292"/>
                </a:cxn>
                <a:cxn ang="0">
                  <a:pos x="1572" y="0"/>
                </a:cxn>
                <a:cxn ang="0">
                  <a:pos x="113" y="0"/>
                </a:cxn>
                <a:cxn ang="0">
                  <a:pos x="0" y="292"/>
                </a:cxn>
                <a:cxn ang="0">
                  <a:pos x="1685" y="292"/>
                </a:cxn>
              </a:cxnLst>
              <a:rect l="0" t="0" r="r" b="b"/>
              <a:pathLst>
                <a:path w="1685" h="292">
                  <a:moveTo>
                    <a:pt x="1685" y="292"/>
                  </a:moveTo>
                  <a:lnTo>
                    <a:pt x="1572" y="0"/>
                  </a:lnTo>
                  <a:lnTo>
                    <a:pt x="113" y="0"/>
                  </a:lnTo>
                  <a:lnTo>
                    <a:pt x="0" y="292"/>
                  </a:lnTo>
                  <a:lnTo>
                    <a:pt x="1685" y="292"/>
                  </a:lnTo>
                  <a:close/>
                </a:path>
              </a:pathLst>
            </a:custGeom>
            <a:solidFill>
              <a:srgbClr val="4472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3EC5D2A-3464-4694-BDC0-26433A52F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" y="1175"/>
              <a:ext cx="1327" cy="29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0" y="290"/>
                </a:cxn>
                <a:cxn ang="0">
                  <a:pos x="1327" y="290"/>
                </a:cxn>
                <a:cxn ang="0">
                  <a:pos x="1213" y="0"/>
                </a:cxn>
                <a:cxn ang="0">
                  <a:pos x="112" y="0"/>
                </a:cxn>
              </a:cxnLst>
              <a:rect l="0" t="0" r="r" b="b"/>
              <a:pathLst>
                <a:path w="1327" h="290">
                  <a:moveTo>
                    <a:pt x="112" y="0"/>
                  </a:moveTo>
                  <a:lnTo>
                    <a:pt x="0" y="290"/>
                  </a:lnTo>
                  <a:lnTo>
                    <a:pt x="1327" y="290"/>
                  </a:lnTo>
                  <a:lnTo>
                    <a:pt x="121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ED7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5AC26E7-1524-4C28-8798-19C73FEDB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250"/>
              <a:ext cx="610" cy="294"/>
            </a:xfrm>
            <a:custGeom>
              <a:avLst/>
              <a:gdLst/>
              <a:ahLst/>
              <a:cxnLst>
                <a:cxn ang="0">
                  <a:pos x="610" y="294"/>
                </a:cxn>
                <a:cxn ang="0">
                  <a:pos x="496" y="0"/>
                </a:cxn>
                <a:cxn ang="0">
                  <a:pos x="115" y="0"/>
                </a:cxn>
                <a:cxn ang="0">
                  <a:pos x="0" y="294"/>
                </a:cxn>
                <a:cxn ang="0">
                  <a:pos x="610" y="294"/>
                </a:cxn>
              </a:cxnLst>
              <a:rect l="0" t="0" r="r" b="b"/>
              <a:pathLst>
                <a:path w="610" h="294">
                  <a:moveTo>
                    <a:pt x="610" y="294"/>
                  </a:moveTo>
                  <a:lnTo>
                    <a:pt x="496" y="0"/>
                  </a:lnTo>
                  <a:lnTo>
                    <a:pt x="115" y="0"/>
                  </a:lnTo>
                  <a:lnTo>
                    <a:pt x="0" y="294"/>
                  </a:lnTo>
                  <a:lnTo>
                    <a:pt x="610" y="294"/>
                  </a:lnTo>
                  <a:close/>
                </a:path>
              </a:pathLst>
            </a:custGeom>
            <a:solidFill>
              <a:srgbClr val="70AD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28FB748-1E45-439E-84D5-D5CB3D8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" y="714"/>
              <a:ext cx="969" cy="291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291"/>
                </a:cxn>
                <a:cxn ang="0">
                  <a:pos x="969" y="291"/>
                </a:cxn>
                <a:cxn ang="0">
                  <a:pos x="856" y="0"/>
                </a:cxn>
                <a:cxn ang="0">
                  <a:pos x="113" y="0"/>
                </a:cxn>
              </a:cxnLst>
              <a:rect l="0" t="0" r="r" b="b"/>
              <a:pathLst>
                <a:path w="969" h="291">
                  <a:moveTo>
                    <a:pt x="113" y="0"/>
                  </a:moveTo>
                  <a:lnTo>
                    <a:pt x="0" y="291"/>
                  </a:lnTo>
                  <a:lnTo>
                    <a:pt x="969" y="291"/>
                  </a:lnTo>
                  <a:lnTo>
                    <a:pt x="85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A966BCC-3377-4D39-81EF-3F20D613F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96"/>
              <a:ext cx="2043" cy="292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0" y="292"/>
                </a:cxn>
                <a:cxn ang="0">
                  <a:pos x="2043" y="292"/>
                </a:cxn>
                <a:cxn ang="0">
                  <a:pos x="1930" y="0"/>
                </a:cxn>
                <a:cxn ang="0">
                  <a:pos x="115" y="0"/>
                </a:cxn>
              </a:cxnLst>
              <a:rect l="0" t="0" r="r" b="b"/>
              <a:pathLst>
                <a:path w="2043" h="292">
                  <a:moveTo>
                    <a:pt x="115" y="0"/>
                  </a:moveTo>
                  <a:lnTo>
                    <a:pt x="0" y="292"/>
                  </a:lnTo>
                  <a:lnTo>
                    <a:pt x="2043" y="292"/>
                  </a:lnTo>
                  <a:lnTo>
                    <a:pt x="1930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Rectángulo 37">
            <a:extLst>
              <a:ext uri="{FF2B5EF4-FFF2-40B4-BE49-F238E27FC236}">
                <a16:creationId xmlns:a16="http://schemas.microsoft.com/office/drawing/2014/main" id="{E6E63767-DE96-4E0D-B60E-C13994422D38}"/>
              </a:ext>
            </a:extLst>
          </p:cNvPr>
          <p:cNvSpPr/>
          <p:nvPr/>
        </p:nvSpPr>
        <p:spPr>
          <a:xfrm>
            <a:off x="8470413" y="1537165"/>
            <a:ext cx="3999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</a:rPr>
              <a:t>2,3 % decrease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</a:endParaRPr>
          </a:p>
        </p:txBody>
      </p:sp>
      <p:sp>
        <p:nvSpPr>
          <p:cNvPr id="21" name="Rectángulo 38">
            <a:extLst>
              <a:ext uri="{FF2B5EF4-FFF2-40B4-BE49-F238E27FC236}">
                <a16:creationId xmlns:a16="http://schemas.microsoft.com/office/drawing/2014/main" id="{FDBBA00A-646F-4329-AFC9-642BC990DA8F}"/>
              </a:ext>
            </a:extLst>
          </p:cNvPr>
          <p:cNvSpPr/>
          <p:nvPr/>
        </p:nvSpPr>
        <p:spPr>
          <a:xfrm>
            <a:off x="8470413" y="2441450"/>
            <a:ext cx="3999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</a:rPr>
              <a:t>Stable but also is ageing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</a:endParaRPr>
          </a:p>
        </p:txBody>
      </p:sp>
      <p:sp>
        <p:nvSpPr>
          <p:cNvPr id="22" name="Rectángulo 39">
            <a:extLst>
              <a:ext uri="{FF2B5EF4-FFF2-40B4-BE49-F238E27FC236}">
                <a16:creationId xmlns:a16="http://schemas.microsoft.com/office/drawing/2014/main" id="{35D7AEC4-A1D5-43F1-827F-8239BC45E140}"/>
              </a:ext>
            </a:extLst>
          </p:cNvPr>
          <p:cNvSpPr/>
          <p:nvPr/>
        </p:nvSpPr>
        <p:spPr>
          <a:xfrm>
            <a:off x="8470413" y="3390844"/>
            <a:ext cx="3999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0000"/>
                    <a:lumOff val="40000"/>
                  </a:prstClr>
                </a:solidFill>
                <a:effectLst/>
                <a:uLnTx/>
                <a:uFillTx/>
              </a:rPr>
              <a:t>Decreasing 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60000"/>
                    <a:lumOff val="40000"/>
                  </a:prstClr>
                </a:solidFill>
                <a:effectLst/>
                <a:uLnTx/>
                <a:uFillTx/>
              </a:rPr>
              <a:t>buy&amp;fit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0000"/>
                    <a:lumOff val="40000"/>
                  </a:prstClr>
                </a:solidFill>
                <a:effectLst/>
                <a:uLnTx/>
                <a:uFillTx/>
              </a:rPr>
              <a:t> increasing)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0000"/>
                  <a:lumOff val="40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3" name="Rectángulo 40">
            <a:extLst>
              <a:ext uri="{FF2B5EF4-FFF2-40B4-BE49-F238E27FC236}">
                <a16:creationId xmlns:a16="http://schemas.microsoft.com/office/drawing/2014/main" id="{A2C29625-3229-4D4F-9F62-42B17B72D127}"/>
              </a:ext>
            </a:extLst>
          </p:cNvPr>
          <p:cNvSpPr/>
          <p:nvPr/>
        </p:nvSpPr>
        <p:spPr>
          <a:xfrm>
            <a:off x="8470413" y="4303482"/>
            <a:ext cx="3999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Growing </a:t>
            </a:r>
          </a:p>
        </p:txBody>
      </p:sp>
      <p:sp>
        <p:nvSpPr>
          <p:cNvPr id="24" name="Rectángulo 41">
            <a:extLst>
              <a:ext uri="{FF2B5EF4-FFF2-40B4-BE49-F238E27FC236}">
                <a16:creationId xmlns:a16="http://schemas.microsoft.com/office/drawing/2014/main" id="{A87199D0-2B88-4E59-BC3F-7F748530CCF9}"/>
              </a:ext>
            </a:extLst>
          </p:cNvPr>
          <p:cNvSpPr/>
          <p:nvPr/>
        </p:nvSpPr>
        <p:spPr>
          <a:xfrm>
            <a:off x="8470414" y="5202198"/>
            <a:ext cx="3883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Tend to improve the digitalization and the quality standards </a:t>
            </a:r>
          </a:p>
        </p:txBody>
      </p:sp>
      <p:pic>
        <p:nvPicPr>
          <p:cNvPr id="25" name="Gráfico 44" descr="Flecha lineal: curva ligera">
            <a:extLst>
              <a:ext uri="{FF2B5EF4-FFF2-40B4-BE49-F238E27FC236}">
                <a16:creationId xmlns:a16="http://schemas.microsoft.com/office/drawing/2014/main" id="{46A6D901-CA1F-4215-86C8-0A59E85C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7489" y="5156744"/>
            <a:ext cx="2942477" cy="543485"/>
          </a:xfrm>
          <a:prstGeom prst="rect">
            <a:avLst/>
          </a:prstGeom>
        </p:spPr>
      </p:pic>
      <p:pic>
        <p:nvPicPr>
          <p:cNvPr id="26" name="Gráfico 45" descr="Flecha lineal: curva ligera">
            <a:extLst>
              <a:ext uri="{FF2B5EF4-FFF2-40B4-BE49-F238E27FC236}">
                <a16:creationId xmlns:a16="http://schemas.microsoft.com/office/drawing/2014/main" id="{312F063C-8BF9-4F5A-BDBA-5DFC3AAE0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7489" y="1530656"/>
            <a:ext cx="2942477" cy="570033"/>
          </a:xfrm>
          <a:prstGeom prst="rect">
            <a:avLst/>
          </a:prstGeom>
        </p:spPr>
      </p:pic>
      <p:pic>
        <p:nvPicPr>
          <p:cNvPr id="27" name="Gráfico 46" descr="Flecha lineal: curva ligera">
            <a:extLst>
              <a:ext uri="{FF2B5EF4-FFF2-40B4-BE49-F238E27FC236}">
                <a16:creationId xmlns:a16="http://schemas.microsoft.com/office/drawing/2014/main" id="{F2FB5F89-EC4A-4AEE-AF13-E4096C6A36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7489" y="2445095"/>
            <a:ext cx="2942477" cy="559385"/>
          </a:xfrm>
          <a:prstGeom prst="rect">
            <a:avLst/>
          </a:prstGeom>
        </p:spPr>
      </p:pic>
      <p:pic>
        <p:nvPicPr>
          <p:cNvPr id="28" name="Gráfico 47" descr="Flecha lineal: curva ligera">
            <a:extLst>
              <a:ext uri="{FF2B5EF4-FFF2-40B4-BE49-F238E27FC236}">
                <a16:creationId xmlns:a16="http://schemas.microsoft.com/office/drawing/2014/main" id="{4AC4BAD0-A5D8-4D8B-900E-6D55FA974B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7489" y="3359536"/>
            <a:ext cx="2942477" cy="511814"/>
          </a:xfrm>
          <a:prstGeom prst="rect">
            <a:avLst/>
          </a:prstGeom>
        </p:spPr>
      </p:pic>
      <p:pic>
        <p:nvPicPr>
          <p:cNvPr id="29" name="Gráfico 48" descr="Flecha lineal: curva ligera">
            <a:extLst>
              <a:ext uri="{FF2B5EF4-FFF2-40B4-BE49-F238E27FC236}">
                <a16:creationId xmlns:a16="http://schemas.microsoft.com/office/drawing/2014/main" id="{B46FAC80-BAD8-4B15-9F67-364E8DD9EF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37489" y="4243698"/>
            <a:ext cx="2942477" cy="581996"/>
          </a:xfrm>
          <a:prstGeom prst="rect">
            <a:avLst/>
          </a:prstGeom>
        </p:spPr>
      </p:pic>
      <p:sp>
        <p:nvSpPr>
          <p:cNvPr id="30" name="Rectángulo 1">
            <a:extLst>
              <a:ext uri="{FF2B5EF4-FFF2-40B4-BE49-F238E27FC236}">
                <a16:creationId xmlns:a16="http://schemas.microsoft.com/office/drawing/2014/main" id="{45CC6136-4A1C-427C-9A3B-9056DB44DD31}"/>
              </a:ext>
            </a:extLst>
          </p:cNvPr>
          <p:cNvSpPr/>
          <p:nvPr/>
        </p:nvSpPr>
        <p:spPr>
          <a:xfrm>
            <a:off x="1863729" y="1572237"/>
            <a:ext cx="2077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</a:rPr>
              <a:t>Car sales volumes</a:t>
            </a: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</a:endParaRPr>
          </a:p>
        </p:txBody>
      </p:sp>
      <p:sp>
        <p:nvSpPr>
          <p:cNvPr id="31" name="Rectángulo 2">
            <a:extLst>
              <a:ext uri="{FF2B5EF4-FFF2-40B4-BE49-F238E27FC236}">
                <a16:creationId xmlns:a16="http://schemas.microsoft.com/office/drawing/2014/main" id="{08402004-3776-40D1-B52A-274B2B4A167C}"/>
              </a:ext>
            </a:extLst>
          </p:cNvPr>
          <p:cNvSpPr/>
          <p:nvPr/>
        </p:nvSpPr>
        <p:spPr>
          <a:xfrm>
            <a:off x="1863729" y="2479897"/>
            <a:ext cx="1506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</a:rPr>
              <a:t>Car parc size</a:t>
            </a: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</a:endParaRPr>
          </a:p>
        </p:txBody>
      </p:sp>
      <p:sp>
        <p:nvSpPr>
          <p:cNvPr id="32" name="Rectángulo 3">
            <a:extLst>
              <a:ext uri="{FF2B5EF4-FFF2-40B4-BE49-F238E27FC236}">
                <a16:creationId xmlns:a16="http://schemas.microsoft.com/office/drawing/2014/main" id="{109EF0AC-D610-422C-9AD6-51020EDA1592}"/>
              </a:ext>
            </a:extLst>
          </p:cNvPr>
          <p:cNvSpPr/>
          <p:nvPr/>
        </p:nvSpPr>
        <p:spPr>
          <a:xfrm>
            <a:off x="1863729" y="3342527"/>
            <a:ext cx="1651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0000"/>
                    <a:lumOff val="40000"/>
                  </a:prstClr>
                </a:solidFill>
                <a:effectLst/>
                <a:uLnTx/>
                <a:uFillTx/>
              </a:rPr>
              <a:t>Do-it-yourself</a:t>
            </a: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0000"/>
                  <a:lumOff val="40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3" name="Rectángulo 6">
            <a:extLst>
              <a:ext uri="{FF2B5EF4-FFF2-40B4-BE49-F238E27FC236}">
                <a16:creationId xmlns:a16="http://schemas.microsoft.com/office/drawing/2014/main" id="{C5AD7A76-4851-48B4-94B6-7C38C4508470}"/>
              </a:ext>
            </a:extLst>
          </p:cNvPr>
          <p:cNvSpPr/>
          <p:nvPr/>
        </p:nvSpPr>
        <p:spPr>
          <a:xfrm>
            <a:off x="1863729" y="4323577"/>
            <a:ext cx="2071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Workshop entries</a:t>
            </a: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34" name="Rectángulo 8">
            <a:extLst>
              <a:ext uri="{FF2B5EF4-FFF2-40B4-BE49-F238E27FC236}">
                <a16:creationId xmlns:a16="http://schemas.microsoft.com/office/drawing/2014/main" id="{27F3AC56-74C9-4E49-983E-8C2A6170736D}"/>
              </a:ext>
            </a:extLst>
          </p:cNvPr>
          <p:cNvSpPr/>
          <p:nvPr/>
        </p:nvSpPr>
        <p:spPr>
          <a:xfrm>
            <a:off x="1863729" y="5226123"/>
            <a:ext cx="2348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IAM and VM dealers </a:t>
            </a: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6877936-AF54-4A2D-887A-614DE21FB96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712" y="120150"/>
            <a:ext cx="1083847" cy="597026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345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6B219D89-3C64-42B4-861D-B7F7EB5D59F1}"/>
              </a:ext>
            </a:extLst>
          </p:cNvPr>
          <p:cNvSpPr>
            <a:spLocks noGrp="1"/>
          </p:cNvSpPr>
          <p:nvPr/>
        </p:nvSpPr>
        <p:spPr>
          <a:xfrm>
            <a:off x="1804037" y="355443"/>
            <a:ext cx="8717984" cy="308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6E6E71"/>
                </a:solidFill>
                <a:latin typeface="+mn-lt"/>
                <a:ea typeface="Avenir Black" charset="0"/>
                <a:cs typeface="Avenir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</a:rPr>
              <a:t>Примеры развития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</a:rPr>
              <a:t>aftersales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</a:rPr>
              <a:t>в мире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6E6E7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BC9C9595-CDFA-4C88-9CA3-DA1246FF6B01}"/>
              </a:ext>
            </a:extLst>
          </p:cNvPr>
          <p:cNvSpPr txBox="1">
            <a:spLocks/>
          </p:cNvSpPr>
          <p:nvPr/>
        </p:nvSpPr>
        <p:spPr>
          <a:xfrm>
            <a:off x="1804037" y="74889"/>
            <a:ext cx="8717984" cy="253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GiPA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E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6877936-AF54-4A2D-887A-614DE21FB9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712" y="120150"/>
            <a:ext cx="1083847" cy="597026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7F1F04-8FB0-4FB5-88B1-A4259F8BA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23" y="1607968"/>
            <a:ext cx="10260131" cy="419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7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6B219D89-3C64-42B4-861D-B7F7EB5D59F1}"/>
              </a:ext>
            </a:extLst>
          </p:cNvPr>
          <p:cNvSpPr>
            <a:spLocks noGrp="1"/>
          </p:cNvSpPr>
          <p:nvPr/>
        </p:nvSpPr>
        <p:spPr>
          <a:xfrm>
            <a:off x="1804037" y="355443"/>
            <a:ext cx="8717984" cy="308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6E6E71"/>
                </a:solidFill>
                <a:latin typeface="+mn-lt"/>
                <a:ea typeface="Avenir Black" charset="0"/>
                <a:cs typeface="Avenir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</a:rPr>
              <a:t>Примеры развития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</a:rPr>
              <a:t>aftersales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</a:rPr>
              <a:t>в мире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6E6E7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BC9C9595-CDFA-4C88-9CA3-DA1246FF6B01}"/>
              </a:ext>
            </a:extLst>
          </p:cNvPr>
          <p:cNvSpPr txBox="1">
            <a:spLocks/>
          </p:cNvSpPr>
          <p:nvPr/>
        </p:nvSpPr>
        <p:spPr>
          <a:xfrm>
            <a:off x="1804037" y="74889"/>
            <a:ext cx="8717984" cy="253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GiPA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E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6877936-AF54-4A2D-887A-614DE21FB9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712" y="120150"/>
            <a:ext cx="1083847" cy="597026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B3581B-52FB-49A5-8155-356DA68F1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037" y="1374478"/>
            <a:ext cx="97155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8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6B219D89-3C64-42B4-861D-B7F7EB5D59F1}"/>
              </a:ext>
            </a:extLst>
          </p:cNvPr>
          <p:cNvSpPr>
            <a:spLocks noGrp="1"/>
          </p:cNvSpPr>
          <p:nvPr/>
        </p:nvSpPr>
        <p:spPr>
          <a:xfrm>
            <a:off x="1804037" y="355443"/>
            <a:ext cx="8717984" cy="308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6E6E71"/>
                </a:solidFill>
                <a:latin typeface="+mn-lt"/>
                <a:ea typeface="Avenir Black" charset="0"/>
                <a:cs typeface="Avenir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Calibri"/>
              </a:rPr>
              <a:t>Доли посещения точек обслуживания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6E6E7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BC9C9595-CDFA-4C88-9CA3-DA1246FF6B01}"/>
              </a:ext>
            </a:extLst>
          </p:cNvPr>
          <p:cNvSpPr txBox="1">
            <a:spLocks/>
          </p:cNvSpPr>
          <p:nvPr/>
        </p:nvSpPr>
        <p:spPr>
          <a:xfrm>
            <a:off x="1804037" y="74889"/>
            <a:ext cx="8717984" cy="253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GiPA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E6E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6877936-AF54-4A2D-887A-614DE21FB9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712" y="120150"/>
            <a:ext cx="1083847" cy="597026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661C2A-AA45-4E6E-9985-58ED228E0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889" y="1107857"/>
            <a:ext cx="9186963" cy="522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66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 6">
    <a:dk1>
      <a:srgbClr val="6E6E71"/>
    </a:dk1>
    <a:lt1>
      <a:srgbClr val="FEFFFF"/>
    </a:lt1>
    <a:dk2>
      <a:srgbClr val="F2F2F2"/>
    </a:dk2>
    <a:lt2>
      <a:srgbClr val="E7E6E6"/>
    </a:lt2>
    <a:accent1>
      <a:srgbClr val="F7941E"/>
    </a:accent1>
    <a:accent2>
      <a:srgbClr val="9B9B9B"/>
    </a:accent2>
    <a:accent3>
      <a:srgbClr val="339966"/>
    </a:accent3>
    <a:accent4>
      <a:srgbClr val="E8BD14"/>
    </a:accent4>
    <a:accent5>
      <a:srgbClr val="6E6F72"/>
    </a:accent5>
    <a:accent6>
      <a:srgbClr val="47C2D0"/>
    </a:accent6>
    <a:hlink>
      <a:srgbClr val="0563C1"/>
    </a:hlink>
    <a:folHlink>
      <a:srgbClr val="002060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ersonnalisé 6">
    <a:dk1>
      <a:srgbClr val="6E6E71"/>
    </a:dk1>
    <a:lt1>
      <a:srgbClr val="FEFFFF"/>
    </a:lt1>
    <a:dk2>
      <a:srgbClr val="F2F2F2"/>
    </a:dk2>
    <a:lt2>
      <a:srgbClr val="E7E6E6"/>
    </a:lt2>
    <a:accent1>
      <a:srgbClr val="F7941E"/>
    </a:accent1>
    <a:accent2>
      <a:srgbClr val="9B9B9B"/>
    </a:accent2>
    <a:accent3>
      <a:srgbClr val="339966"/>
    </a:accent3>
    <a:accent4>
      <a:srgbClr val="E8BD14"/>
    </a:accent4>
    <a:accent5>
      <a:srgbClr val="6E6F72"/>
    </a:accent5>
    <a:accent6>
      <a:srgbClr val="47C2D0"/>
    </a:accent6>
    <a:hlink>
      <a:srgbClr val="0563C1"/>
    </a:hlink>
    <a:folHlink>
      <a:srgbClr val="002060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ersonnalisé 6">
    <a:dk1>
      <a:srgbClr val="6E6E71"/>
    </a:dk1>
    <a:lt1>
      <a:srgbClr val="FEFFFF"/>
    </a:lt1>
    <a:dk2>
      <a:srgbClr val="F2F2F2"/>
    </a:dk2>
    <a:lt2>
      <a:srgbClr val="E7E6E6"/>
    </a:lt2>
    <a:accent1>
      <a:srgbClr val="F7941E"/>
    </a:accent1>
    <a:accent2>
      <a:srgbClr val="9B9B9B"/>
    </a:accent2>
    <a:accent3>
      <a:srgbClr val="339966"/>
    </a:accent3>
    <a:accent4>
      <a:srgbClr val="E8BD14"/>
    </a:accent4>
    <a:accent5>
      <a:srgbClr val="6E6F72"/>
    </a:accent5>
    <a:accent6>
      <a:srgbClr val="47C2D0"/>
    </a:accent6>
    <a:hlink>
      <a:srgbClr val="0563C1"/>
    </a:hlink>
    <a:folHlink>
      <a:srgbClr val="002060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ersonnalisé 6">
    <a:dk1>
      <a:srgbClr val="6E6E71"/>
    </a:dk1>
    <a:lt1>
      <a:srgbClr val="FEFFFF"/>
    </a:lt1>
    <a:dk2>
      <a:srgbClr val="F2F2F2"/>
    </a:dk2>
    <a:lt2>
      <a:srgbClr val="E7E6E6"/>
    </a:lt2>
    <a:accent1>
      <a:srgbClr val="F7941E"/>
    </a:accent1>
    <a:accent2>
      <a:srgbClr val="9B9B9B"/>
    </a:accent2>
    <a:accent3>
      <a:srgbClr val="339966"/>
    </a:accent3>
    <a:accent4>
      <a:srgbClr val="E8BD14"/>
    </a:accent4>
    <a:accent5>
      <a:srgbClr val="6E6F72"/>
    </a:accent5>
    <a:accent6>
      <a:srgbClr val="47C2D0"/>
    </a:accent6>
    <a:hlink>
      <a:srgbClr val="0563C1"/>
    </a:hlink>
    <a:folHlink>
      <a:srgbClr val="002060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577</Words>
  <Application>Microsoft Office PowerPoint</Application>
  <PresentationFormat>Широкоэкранный</PresentationFormat>
  <Paragraphs>91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Науменко</dc:creator>
  <cp:lastModifiedBy>Vitaly KRAVETS</cp:lastModifiedBy>
  <cp:revision>20</cp:revision>
  <dcterms:created xsi:type="dcterms:W3CDTF">2019-04-05T11:08:23Z</dcterms:created>
  <dcterms:modified xsi:type="dcterms:W3CDTF">2020-02-13T15:56:29Z</dcterms:modified>
</cp:coreProperties>
</file>