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Arimo" panose="020B0604020202020204" charset="0"/>
      <p:regular r:id="rId23"/>
    </p:embeddedFont>
    <p:embeddedFont>
      <p:font typeface="Arimo Bold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K Grotesk Bold" panose="020B0604020202020204" charset="-52"/>
      <p:regular r:id="rId29"/>
    </p:embeddedFont>
    <p:embeddedFont>
      <p:font typeface="HK Grotesk Medium" panose="00000600000000000000" pitchFamily="50" charset="-52"/>
      <p:regular r:id="rId30"/>
    </p:embeddedFont>
    <p:embeddedFont>
      <p:font typeface="HK Grotesk Medium Bold" panose="020B0604020202020204" charset="-52"/>
      <p:regular r:id="rId31"/>
    </p:embeddedFont>
    <p:embeddedFont>
      <p:font typeface="Open Sans Extra Bold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7000"/>
          </a:blip>
          <a:srcRect t="9743" b="9743"/>
          <a:stretch>
            <a:fillRect/>
          </a:stretch>
        </p:blipFill>
        <p:spPr>
          <a:xfrm>
            <a:off x="1025088" y="0"/>
            <a:ext cx="17259300" cy="92583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530988" y="7601971"/>
            <a:ext cx="13753399" cy="2685029"/>
          </a:xfrm>
          <a:prstGeom prst="rect">
            <a:avLst/>
          </a:prstGeom>
          <a:solidFill>
            <a:srgbClr val="FF5757"/>
          </a:solidFill>
        </p:spPr>
      </p:sp>
      <p:sp>
        <p:nvSpPr>
          <p:cNvPr id="4" name="AutoShape 4"/>
          <p:cNvSpPr/>
          <p:nvPr/>
        </p:nvSpPr>
        <p:spPr>
          <a:xfrm>
            <a:off x="0" y="0"/>
            <a:ext cx="2050175" cy="164544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TextBox 5"/>
          <p:cNvSpPr txBox="1"/>
          <p:nvPr/>
        </p:nvSpPr>
        <p:spPr>
          <a:xfrm>
            <a:off x="3196026" y="2486074"/>
            <a:ext cx="14178525" cy="4110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spc="-160" dirty="0">
                <a:solidFill>
                  <a:srgbClr val="F0F0EE"/>
                </a:solidFill>
                <a:latin typeface="HK Grotesk Bold"/>
              </a:rPr>
              <a:t>E-COMMERCE ПРИ ПРОДАЖЕ АВТОМОБИЛЕЙ С ПРОБЕГОМ ИЛИ КАК УВЕЛИЧИТЬ ТРАФИК </a:t>
            </a:r>
            <a:r>
              <a:rPr lang="en-US" sz="8000" u="sng" spc="-160" dirty="0">
                <a:solidFill>
                  <a:srgbClr val="F0F0EE"/>
                </a:solidFill>
                <a:latin typeface="HK Grotesk Bold"/>
              </a:rPr>
              <a:t>В 3 РАЗА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801" y="227272"/>
            <a:ext cx="1817799" cy="993579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754264" y="0"/>
            <a:ext cx="2530124" cy="1544262"/>
            <a:chOff x="0" y="0"/>
            <a:chExt cx="554584" cy="3384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54584" cy="338490"/>
            </a:xfrm>
            <a:custGeom>
              <a:avLst/>
              <a:gdLst/>
              <a:ahLst/>
              <a:cxnLst/>
              <a:rect l="l" t="t" r="r" b="b"/>
              <a:pathLst>
                <a:path w="554584" h="338490">
                  <a:moveTo>
                    <a:pt x="0" y="0"/>
                  </a:moveTo>
                  <a:lnTo>
                    <a:pt x="554584" y="0"/>
                  </a:lnTo>
                  <a:lnTo>
                    <a:pt x="554584" y="338490"/>
                  </a:lnTo>
                  <a:lnTo>
                    <a:pt x="0" y="3384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817070" y="7904058"/>
            <a:ext cx="13181235" cy="200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spc="72">
                <a:solidFill>
                  <a:srgbClr val="FFFFFF"/>
                </a:solidFill>
                <a:latin typeface="HK Grotesk Bold Bold"/>
              </a:rPr>
              <a:t>Директор службы продаж автомобилей с пробегом</a:t>
            </a:r>
          </a:p>
          <a:p>
            <a:pPr>
              <a:lnSpc>
                <a:spcPts val="5040"/>
              </a:lnSpc>
            </a:pPr>
            <a:r>
              <a:rPr lang="en-US" sz="3600" spc="72">
                <a:solidFill>
                  <a:srgbClr val="FFFFFF"/>
                </a:solidFill>
                <a:latin typeface="HK Grotesk Bold Bold"/>
              </a:rPr>
              <a:t>Тойота Центр Шымкент Сенькин Дмитрий</a:t>
            </a:r>
          </a:p>
          <a:p>
            <a:pPr>
              <a:lnSpc>
                <a:spcPts val="5880"/>
              </a:lnSpc>
            </a:pPr>
            <a:endParaRPr lang="en-US" sz="3600" spc="72">
              <a:solidFill>
                <a:srgbClr val="FFFFFF"/>
              </a:solidFill>
              <a:latin typeface="HK Grotesk Bold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840881" y="65985"/>
            <a:ext cx="2356889" cy="14122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71892" y="521652"/>
            <a:ext cx="15438576" cy="1176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800"/>
              </a:lnSpc>
            </a:pPr>
            <a:r>
              <a:rPr lang="en-US" sz="8800" spc="-175">
                <a:solidFill>
                  <a:srgbClr val="17242D"/>
                </a:solidFill>
                <a:latin typeface="HK Grotesk Bold"/>
              </a:rPr>
              <a:t>Организация филиалаTrade In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63692" y="1697673"/>
            <a:ext cx="17060585" cy="5947501"/>
            <a:chOff x="0" y="0"/>
            <a:chExt cx="22747447" cy="793000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r="814"/>
            <a:stretch>
              <a:fillRect/>
            </a:stretch>
          </p:blipFill>
          <p:spPr>
            <a:xfrm>
              <a:off x="0" y="0"/>
              <a:ext cx="22747447" cy="7930001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3633265" y="2769936"/>
              <a:ext cx="545680" cy="1195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9"/>
                </a:lnSpc>
                <a:spcBef>
                  <a:spcPct val="0"/>
                </a:spcBef>
              </a:pPr>
              <a:r>
                <a:rPr lang="en-US" sz="5499">
                  <a:solidFill>
                    <a:srgbClr val="000000"/>
                  </a:solidFill>
                  <a:latin typeface="Open Sans Extra Bold"/>
                </a:rPr>
                <a:t>2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52427" y="5113806"/>
              <a:ext cx="545680" cy="1195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9"/>
                </a:lnSpc>
                <a:spcBef>
                  <a:spcPct val="0"/>
                </a:spcBef>
              </a:pPr>
              <a:r>
                <a:rPr lang="en-US" sz="5499">
                  <a:solidFill>
                    <a:srgbClr val="000000"/>
                  </a:solidFill>
                  <a:latin typeface="Open Sans Extra Bold"/>
                </a:rPr>
                <a:t>3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633265" y="5113806"/>
              <a:ext cx="545680" cy="1195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9"/>
                </a:lnSpc>
                <a:spcBef>
                  <a:spcPct val="0"/>
                </a:spcBef>
              </a:pPr>
              <a:r>
                <a:rPr lang="en-US" sz="5499">
                  <a:solidFill>
                    <a:srgbClr val="000000"/>
                  </a:solidFill>
                  <a:latin typeface="Open Sans Extra Bold"/>
                </a:rPr>
                <a:t>4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142029" y="5052602"/>
              <a:ext cx="545680" cy="1195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9"/>
                </a:lnSpc>
                <a:spcBef>
                  <a:spcPct val="0"/>
                </a:spcBef>
              </a:pPr>
              <a:r>
                <a:rPr lang="en-US" sz="5499">
                  <a:solidFill>
                    <a:srgbClr val="000000"/>
                  </a:solidFill>
                  <a:latin typeface="Open Sans Extra Bold"/>
                </a:rPr>
                <a:t>5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077650" y="2769936"/>
              <a:ext cx="545680" cy="1195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9"/>
                </a:lnSpc>
                <a:spcBef>
                  <a:spcPct val="0"/>
                </a:spcBef>
              </a:pPr>
              <a:r>
                <a:rPr lang="en-US" sz="5499">
                  <a:solidFill>
                    <a:srgbClr val="000000"/>
                  </a:solidFill>
                  <a:latin typeface="Open Sans Extra Bold"/>
                </a:rPr>
                <a:t>6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100883" y="431296"/>
              <a:ext cx="545680" cy="1195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9"/>
                </a:lnSpc>
                <a:spcBef>
                  <a:spcPct val="0"/>
                </a:spcBef>
              </a:pPr>
              <a:r>
                <a:rPr lang="en-US" sz="5499">
                  <a:solidFill>
                    <a:srgbClr val="FF5757"/>
                  </a:solidFill>
                  <a:latin typeface="Open Sans Extra Bold"/>
                </a:rPr>
                <a:t>1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557361" y="5113806"/>
              <a:ext cx="545680" cy="1195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9"/>
                </a:lnSpc>
                <a:spcBef>
                  <a:spcPct val="0"/>
                </a:spcBef>
              </a:pPr>
              <a:r>
                <a:rPr lang="en-US" sz="5499">
                  <a:solidFill>
                    <a:srgbClr val="000000"/>
                  </a:solidFill>
                  <a:latin typeface="Open Sans Extra Bold"/>
                </a:rPr>
                <a:t>7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100883" y="5052602"/>
              <a:ext cx="545680" cy="1195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9"/>
                </a:lnSpc>
                <a:spcBef>
                  <a:spcPct val="0"/>
                </a:spcBef>
              </a:pPr>
              <a:r>
                <a:rPr lang="en-US" sz="5499">
                  <a:solidFill>
                    <a:srgbClr val="000000"/>
                  </a:solidFill>
                  <a:latin typeface="Open Sans Extra Bold"/>
                </a:rPr>
                <a:t>8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686952" y="5052602"/>
              <a:ext cx="545680" cy="1195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9"/>
                </a:lnSpc>
                <a:spcBef>
                  <a:spcPct val="0"/>
                </a:spcBef>
              </a:pPr>
              <a:r>
                <a:rPr lang="en-US" sz="5499">
                  <a:solidFill>
                    <a:srgbClr val="000000"/>
                  </a:solidFill>
                  <a:latin typeface="Open Sans Extra Bold"/>
                </a:rPr>
                <a:t>9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8563451" y="2891036"/>
              <a:ext cx="1091361" cy="1195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9"/>
                </a:lnSpc>
                <a:spcBef>
                  <a:spcPct val="0"/>
                </a:spcBef>
              </a:pPr>
              <a:r>
                <a:rPr lang="en-US" sz="5499">
                  <a:solidFill>
                    <a:srgbClr val="000000"/>
                  </a:solidFill>
                  <a:latin typeface="Open Sans Extra Bold"/>
                </a:rPr>
                <a:t>10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6063345" y="5113806"/>
              <a:ext cx="1091361" cy="1195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9"/>
                </a:lnSpc>
                <a:spcBef>
                  <a:spcPct val="0"/>
                </a:spcBef>
              </a:pPr>
              <a:r>
                <a:rPr lang="en-US" sz="5499">
                  <a:solidFill>
                    <a:srgbClr val="000000"/>
                  </a:solidFill>
                  <a:latin typeface="Open Sans Extra Bold"/>
                </a:rPr>
                <a:t>11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8704616" y="5113806"/>
              <a:ext cx="1091361" cy="1195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9"/>
                </a:lnSpc>
                <a:spcBef>
                  <a:spcPct val="0"/>
                </a:spcBef>
              </a:pPr>
              <a:r>
                <a:rPr lang="en-US" sz="5499">
                  <a:solidFill>
                    <a:srgbClr val="000000"/>
                  </a:solidFill>
                  <a:latin typeface="Open Sans Extra Bold"/>
                </a:rPr>
                <a:t>12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0901215" y="5052602"/>
              <a:ext cx="1514476" cy="1195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9"/>
                </a:lnSpc>
                <a:spcBef>
                  <a:spcPct val="0"/>
                </a:spcBef>
              </a:pPr>
              <a:r>
                <a:rPr lang="en-US" sz="5499">
                  <a:solidFill>
                    <a:srgbClr val="000000"/>
                  </a:solidFill>
                  <a:latin typeface="Open Sans Extra Bold"/>
                </a:rPr>
                <a:t>13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-416956" y="7575780"/>
            <a:ext cx="5892261" cy="39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  <a:spcBef>
                <a:spcPct val="0"/>
              </a:spcBef>
            </a:pPr>
            <a:r>
              <a:rPr lang="en-US" sz="2348">
                <a:solidFill>
                  <a:srgbClr val="FF5757"/>
                </a:solidFill>
                <a:latin typeface="Open Sans Extra Bold"/>
              </a:rPr>
              <a:t>1 - Руководитель филиала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804" y="7930245"/>
            <a:ext cx="5963941" cy="39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  <a:spcBef>
                <a:spcPct val="0"/>
              </a:spcBef>
            </a:pPr>
            <a:r>
              <a:rPr lang="en-US" sz="2348">
                <a:solidFill>
                  <a:srgbClr val="000000"/>
                </a:solidFill>
                <a:latin typeface="Open Sans Extra Bold"/>
              </a:rPr>
              <a:t>2 - Руководитель отдела продаж 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-629646" y="8284710"/>
            <a:ext cx="5963941" cy="39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  <a:spcBef>
                <a:spcPct val="0"/>
              </a:spcBef>
            </a:pPr>
            <a:r>
              <a:rPr lang="en-US" sz="2348">
                <a:solidFill>
                  <a:srgbClr val="000000"/>
                </a:solidFill>
                <a:latin typeface="Open Sans Extra Bold"/>
              </a:rPr>
              <a:t>3 - Менеджер Trade In (5)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-943755" y="8639174"/>
            <a:ext cx="5963941" cy="39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  <a:spcBef>
                <a:spcPct val="0"/>
              </a:spcBef>
            </a:pPr>
            <a:r>
              <a:rPr lang="en-US" sz="2348">
                <a:solidFill>
                  <a:srgbClr val="000000"/>
                </a:solidFill>
                <a:latin typeface="Open Sans Extra Bold"/>
              </a:rPr>
              <a:t>4 - Менеджер АТЗ (2)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-1028463" y="8993639"/>
            <a:ext cx="5963941" cy="39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  <a:spcBef>
                <a:spcPct val="0"/>
              </a:spcBef>
            </a:pPr>
            <a:r>
              <a:rPr lang="en-US" sz="2348">
                <a:solidFill>
                  <a:srgbClr val="000000"/>
                </a:solidFill>
                <a:latin typeface="Open Sans Extra Bold"/>
              </a:rPr>
              <a:t>5 - Менеджер УКСО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23500" y="7945892"/>
            <a:ext cx="4735359" cy="39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  <a:spcBef>
                <a:spcPct val="0"/>
              </a:spcBef>
            </a:pPr>
            <a:r>
              <a:rPr lang="en-US" sz="2348">
                <a:solidFill>
                  <a:srgbClr val="000000"/>
                </a:solidFill>
                <a:latin typeface="Open Sans Extra Bold"/>
              </a:rPr>
              <a:t>6 - Руководитель E-Commerce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009210" y="8300356"/>
            <a:ext cx="5963941" cy="39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  <a:spcBef>
                <a:spcPct val="0"/>
              </a:spcBef>
            </a:pPr>
            <a:r>
              <a:rPr lang="en-US" sz="2348">
                <a:solidFill>
                  <a:srgbClr val="000000"/>
                </a:solidFill>
                <a:latin typeface="Open Sans Extra Bold"/>
              </a:rPr>
              <a:t>7 - Менеджер E-Commerce (4) 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935478" y="8630051"/>
            <a:ext cx="5963941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  <a:spcBef>
                <a:spcPct val="0"/>
              </a:spcBef>
            </a:pPr>
            <a:r>
              <a:rPr lang="en-US" sz="2348" dirty="0">
                <a:solidFill>
                  <a:srgbClr val="000000"/>
                </a:solidFill>
                <a:latin typeface="Open Sans Extra Bold"/>
              </a:rPr>
              <a:t>8 - </a:t>
            </a:r>
            <a:r>
              <a:rPr lang="ru-RU" sz="2348" dirty="0" err="1">
                <a:solidFill>
                  <a:srgbClr val="000000"/>
                </a:solidFill>
                <a:latin typeface="Open Sans Extra Bold"/>
              </a:rPr>
              <a:t>Оцен</a:t>
            </a:r>
            <a:r>
              <a:rPr lang="en-US" sz="2348" dirty="0" err="1">
                <a:solidFill>
                  <a:srgbClr val="000000"/>
                </a:solidFill>
                <a:latin typeface="Open Sans Extra Bold"/>
              </a:rPr>
              <a:t>щик</a:t>
            </a:r>
            <a:r>
              <a:rPr lang="en-US" sz="2348" dirty="0">
                <a:solidFill>
                  <a:srgbClr val="000000"/>
                </a:solidFill>
                <a:latin typeface="Open Sans Extra Bold"/>
              </a:rPr>
              <a:t>  (4)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832087" y="8977993"/>
            <a:ext cx="5963941" cy="39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  <a:spcBef>
                <a:spcPct val="0"/>
              </a:spcBef>
            </a:pPr>
            <a:r>
              <a:rPr lang="en-US" sz="2348" dirty="0">
                <a:solidFill>
                  <a:srgbClr val="000000"/>
                </a:solidFill>
                <a:latin typeface="Open Sans Extra Bold"/>
              </a:rPr>
              <a:t>9 - </a:t>
            </a:r>
            <a:r>
              <a:rPr lang="en-US" sz="2348" dirty="0" err="1">
                <a:solidFill>
                  <a:srgbClr val="000000"/>
                </a:solidFill>
                <a:latin typeface="Open Sans Extra Bold"/>
              </a:rPr>
              <a:t>Бухгалтер</a:t>
            </a:r>
            <a:r>
              <a:rPr lang="en-US" sz="2348" dirty="0">
                <a:solidFill>
                  <a:srgbClr val="000000"/>
                </a:solidFill>
                <a:latin typeface="Open Sans Extra Bold"/>
              </a:rPr>
              <a:t> - </a:t>
            </a:r>
            <a:r>
              <a:rPr lang="en-US" sz="2348" dirty="0" err="1">
                <a:solidFill>
                  <a:srgbClr val="000000"/>
                </a:solidFill>
                <a:latin typeface="Open Sans Extra Bold"/>
              </a:rPr>
              <a:t>оформитель</a:t>
            </a:r>
            <a:endParaRPr lang="en-US" sz="2348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1246926" y="7949295"/>
            <a:ext cx="7307526" cy="39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  <a:spcBef>
                <a:spcPct val="0"/>
              </a:spcBef>
            </a:pPr>
            <a:r>
              <a:rPr lang="en-US" sz="2348">
                <a:solidFill>
                  <a:srgbClr val="000000"/>
                </a:solidFill>
                <a:latin typeface="Open Sans Extra Bold"/>
              </a:rPr>
              <a:t>10 - Технический Руководитель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631736" y="8284710"/>
            <a:ext cx="5963941" cy="39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  <a:spcBef>
                <a:spcPct val="0"/>
              </a:spcBef>
            </a:pPr>
            <a:r>
              <a:rPr lang="en-US" sz="2348">
                <a:solidFill>
                  <a:srgbClr val="000000"/>
                </a:solidFill>
                <a:latin typeface="Open Sans Extra Bold"/>
              </a:rPr>
              <a:t>11 - Техник - перегонщик (2) 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646186" y="8639174"/>
            <a:ext cx="5963941" cy="39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  <a:spcBef>
                <a:spcPct val="0"/>
              </a:spcBef>
            </a:pPr>
            <a:r>
              <a:rPr lang="en-US" sz="2348">
                <a:solidFill>
                  <a:srgbClr val="000000"/>
                </a:solidFill>
                <a:latin typeface="Open Sans Extra Bold"/>
              </a:rPr>
              <a:t>12 - Мойщик  (5)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473427" y="8977993"/>
            <a:ext cx="5963941" cy="39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  <a:spcBef>
                <a:spcPct val="0"/>
              </a:spcBef>
            </a:pPr>
            <a:r>
              <a:rPr lang="en-US" sz="2348">
                <a:solidFill>
                  <a:srgbClr val="000000"/>
                </a:solidFill>
                <a:latin typeface="Open Sans Extra Bold"/>
              </a:rPr>
              <a:t>13 - Фотограф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606915" y="9332457"/>
            <a:ext cx="5963941" cy="39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  <a:spcBef>
                <a:spcPct val="0"/>
              </a:spcBef>
            </a:pPr>
            <a:r>
              <a:rPr lang="en-US" sz="2348">
                <a:solidFill>
                  <a:srgbClr val="000000"/>
                </a:solidFill>
                <a:latin typeface="Open Sans Extra Bold"/>
              </a:rPr>
              <a:t>14 - Механик (2)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07817" y="1478598"/>
            <a:ext cx="2459183" cy="2103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21"/>
              </a:lnSpc>
              <a:spcBef>
                <a:spcPct val="0"/>
              </a:spcBef>
            </a:pPr>
            <a:r>
              <a:rPr lang="en-US" sz="11729" dirty="0">
                <a:solidFill>
                  <a:srgbClr val="000000"/>
                </a:solidFill>
                <a:latin typeface="Open Sans Extra Bold"/>
              </a:rPr>
              <a:t>32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118867" y="0"/>
            <a:ext cx="9140433" cy="92583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>
            <a:off x="7941208" y="1063131"/>
            <a:ext cx="355317" cy="355317"/>
          </a:xfrm>
          <a:prstGeom prst="rect">
            <a:avLst/>
          </a:prstGeom>
          <a:solidFill>
            <a:srgbClr val="17242D"/>
          </a:solidFill>
        </p:spPr>
      </p:sp>
      <p:sp>
        <p:nvSpPr>
          <p:cNvPr id="4" name="AutoShape 4"/>
          <p:cNvSpPr/>
          <p:nvPr/>
        </p:nvSpPr>
        <p:spPr>
          <a:xfrm>
            <a:off x="0" y="838830"/>
            <a:ext cx="2250281" cy="122535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TextBox 5"/>
          <p:cNvSpPr txBox="1"/>
          <p:nvPr/>
        </p:nvSpPr>
        <p:spPr>
          <a:xfrm>
            <a:off x="479263" y="3829772"/>
            <a:ext cx="8559394" cy="2105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2"/>
              </a:lnSpc>
            </a:pPr>
            <a:r>
              <a:rPr lang="en-US" sz="8802" spc="-176">
                <a:solidFill>
                  <a:srgbClr val="F0F0EE"/>
                </a:solidFill>
                <a:latin typeface="HK Grotesk Bold"/>
              </a:rPr>
              <a:t>Узкая </a:t>
            </a:r>
          </a:p>
          <a:p>
            <a:pPr>
              <a:lnSpc>
                <a:spcPts val="7335"/>
              </a:lnSpc>
            </a:pPr>
            <a:r>
              <a:rPr lang="en-US" sz="7335" spc="-146">
                <a:solidFill>
                  <a:srgbClr val="F0F0EE"/>
                </a:solidFill>
                <a:latin typeface="HK Grotesk Bold"/>
              </a:rPr>
              <a:t>специализация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9263" y="6110446"/>
            <a:ext cx="7215732" cy="3147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3200">
                <a:solidFill>
                  <a:srgbClr val="17242D"/>
                </a:solidFill>
                <a:latin typeface="HK Grotesk Bold"/>
              </a:rPr>
              <a:t>Отдел устроен по следующему принципу для оптимизации процессов и повышения как склада, так трафика соответственно. На каждый день каждому менеджеру идет постановка задачи.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6241" y="954716"/>
            <a:ext cx="1817799" cy="99357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428037" y="971550"/>
            <a:ext cx="922579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17242D"/>
                </a:solidFill>
                <a:latin typeface="HK Grotesk Bold"/>
              </a:rPr>
              <a:t>Получение задачи от руководителя(наставника) </a:t>
            </a:r>
          </a:p>
        </p:txBody>
      </p:sp>
      <p:sp>
        <p:nvSpPr>
          <p:cNvPr id="9" name="AutoShape 9"/>
          <p:cNvSpPr/>
          <p:nvPr/>
        </p:nvSpPr>
        <p:spPr>
          <a:xfrm>
            <a:off x="7941208" y="1608319"/>
            <a:ext cx="355317" cy="355317"/>
          </a:xfrm>
          <a:prstGeom prst="rect">
            <a:avLst/>
          </a:prstGeom>
          <a:solidFill>
            <a:srgbClr val="17242D"/>
          </a:solidFill>
        </p:spPr>
      </p:sp>
      <p:sp>
        <p:nvSpPr>
          <p:cNvPr id="10" name="TextBox 10"/>
          <p:cNvSpPr txBox="1"/>
          <p:nvPr/>
        </p:nvSpPr>
        <p:spPr>
          <a:xfrm>
            <a:off x="8428037" y="1551169"/>
            <a:ext cx="9225796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>
                <a:solidFill>
                  <a:srgbClr val="17242D"/>
                </a:solidFill>
                <a:latin typeface="HK Grotesk Bold"/>
              </a:rPr>
              <a:t>Мониторинг рынка на сайте Kolesa.kz, сегментация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17242D"/>
                </a:solidFill>
                <a:latin typeface="HK Grotesk Bold"/>
              </a:rPr>
              <a:t>по комплектациям, определение средней рыночной цены</a:t>
            </a:r>
          </a:p>
        </p:txBody>
      </p:sp>
      <p:sp>
        <p:nvSpPr>
          <p:cNvPr id="11" name="AutoShape 11"/>
          <p:cNvSpPr/>
          <p:nvPr/>
        </p:nvSpPr>
        <p:spPr>
          <a:xfrm>
            <a:off x="7941208" y="3139998"/>
            <a:ext cx="355317" cy="355317"/>
          </a:xfrm>
          <a:prstGeom prst="rect">
            <a:avLst/>
          </a:prstGeom>
          <a:solidFill>
            <a:srgbClr val="17242D"/>
          </a:solidFill>
        </p:spPr>
      </p:sp>
      <p:sp>
        <p:nvSpPr>
          <p:cNvPr id="12" name="TextBox 12"/>
          <p:cNvSpPr txBox="1"/>
          <p:nvPr/>
        </p:nvSpPr>
        <p:spPr>
          <a:xfrm>
            <a:off x="8428037" y="3082848"/>
            <a:ext cx="9225796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>
                <a:solidFill>
                  <a:srgbClr val="17242D"/>
                </a:solidFill>
                <a:latin typeface="HK Grotesk Bold"/>
              </a:rPr>
              <a:t>Формирование предложения для клиента, исходя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17242D"/>
                </a:solidFill>
                <a:latin typeface="HK Grotesk Bold"/>
              </a:rPr>
              <a:t>из потребностей (комиссия, выкуп или обмен)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941208" y="4367972"/>
            <a:ext cx="355317" cy="355317"/>
          </a:xfrm>
          <a:prstGeom prst="rect">
            <a:avLst/>
          </a:prstGeom>
          <a:solidFill>
            <a:srgbClr val="17242D"/>
          </a:solidFill>
        </p:spPr>
      </p:sp>
      <p:sp>
        <p:nvSpPr>
          <p:cNvPr id="14" name="TextBox 14"/>
          <p:cNvSpPr txBox="1"/>
          <p:nvPr/>
        </p:nvSpPr>
        <p:spPr>
          <a:xfrm>
            <a:off x="8428037" y="4310822"/>
            <a:ext cx="9859963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>
                <a:solidFill>
                  <a:srgbClr val="17242D"/>
                </a:solidFill>
                <a:latin typeface="HK Grotesk Bold"/>
              </a:rPr>
              <a:t>Приглашение в салон и передача 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17242D"/>
                </a:solidFill>
                <a:latin typeface="HK Grotesk Bold"/>
              </a:rPr>
              <a:t>менеджеру - приемщику</a:t>
            </a:r>
          </a:p>
        </p:txBody>
      </p:sp>
      <p:sp>
        <p:nvSpPr>
          <p:cNvPr id="15" name="AutoShape 15"/>
          <p:cNvSpPr/>
          <p:nvPr/>
        </p:nvSpPr>
        <p:spPr>
          <a:xfrm>
            <a:off x="7941208" y="5579892"/>
            <a:ext cx="355317" cy="355317"/>
          </a:xfrm>
          <a:prstGeom prst="rect">
            <a:avLst/>
          </a:prstGeom>
          <a:solidFill>
            <a:srgbClr val="17242D"/>
          </a:solidFill>
        </p:spPr>
      </p:sp>
      <p:sp>
        <p:nvSpPr>
          <p:cNvPr id="16" name="TextBox 16"/>
          <p:cNvSpPr txBox="1"/>
          <p:nvPr/>
        </p:nvSpPr>
        <p:spPr>
          <a:xfrm>
            <a:off x="8428037" y="5453879"/>
            <a:ext cx="985996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17242D"/>
                </a:solidFill>
                <a:latin typeface="HK Grotesk Bold"/>
              </a:rPr>
              <a:t>Прием входящих звонков и консультация</a:t>
            </a:r>
          </a:p>
        </p:txBody>
      </p:sp>
      <p:sp>
        <p:nvSpPr>
          <p:cNvPr id="17" name="AutoShape 17"/>
          <p:cNvSpPr/>
          <p:nvPr/>
        </p:nvSpPr>
        <p:spPr>
          <a:xfrm>
            <a:off x="7941208" y="6372848"/>
            <a:ext cx="355317" cy="355317"/>
          </a:xfrm>
          <a:prstGeom prst="rect">
            <a:avLst/>
          </a:prstGeom>
          <a:solidFill>
            <a:srgbClr val="17242D"/>
          </a:solidFill>
        </p:spPr>
      </p:sp>
      <p:sp>
        <p:nvSpPr>
          <p:cNvPr id="18" name="TextBox 18"/>
          <p:cNvSpPr txBox="1"/>
          <p:nvPr/>
        </p:nvSpPr>
        <p:spPr>
          <a:xfrm>
            <a:off x="8428037" y="6315698"/>
            <a:ext cx="9859963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>
                <a:solidFill>
                  <a:srgbClr val="17242D"/>
                </a:solidFill>
                <a:latin typeface="HK Grotesk Bold"/>
              </a:rPr>
              <a:t>Введение активной переписки во всех возможных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17242D"/>
                </a:solidFill>
                <a:latin typeface="HK Grotesk Bold"/>
              </a:rPr>
              <a:t>ресурсах (соц.сети, сайт и веб-платформы)</a:t>
            </a:r>
          </a:p>
        </p:txBody>
      </p:sp>
      <p:sp>
        <p:nvSpPr>
          <p:cNvPr id="19" name="AutoShape 19"/>
          <p:cNvSpPr/>
          <p:nvPr/>
        </p:nvSpPr>
        <p:spPr>
          <a:xfrm>
            <a:off x="7941208" y="7525764"/>
            <a:ext cx="355317" cy="355317"/>
          </a:xfrm>
          <a:prstGeom prst="rect">
            <a:avLst/>
          </a:prstGeom>
          <a:solidFill>
            <a:srgbClr val="17242D"/>
          </a:solidFill>
        </p:spPr>
      </p:sp>
      <p:sp>
        <p:nvSpPr>
          <p:cNvPr id="20" name="TextBox 20"/>
          <p:cNvSpPr txBox="1"/>
          <p:nvPr/>
        </p:nvSpPr>
        <p:spPr>
          <a:xfrm>
            <a:off x="8428037" y="7434183"/>
            <a:ext cx="985996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17242D"/>
                </a:solidFill>
                <a:latin typeface="HK Grotesk Bold"/>
              </a:rPr>
              <a:t>Ежедневный отчет по результатам работы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21510" y="3302384"/>
            <a:ext cx="17127597" cy="698461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0913974" y="3686213"/>
            <a:ext cx="6624448" cy="5696419"/>
            <a:chOff x="0" y="-47625"/>
            <a:chExt cx="8832597" cy="7595225"/>
          </a:xfrm>
        </p:grpSpPr>
        <p:sp>
          <p:nvSpPr>
            <p:cNvPr id="4" name="TextBox 4"/>
            <p:cNvSpPr txBox="1"/>
            <p:nvPr/>
          </p:nvSpPr>
          <p:spPr>
            <a:xfrm rot="-2700000">
              <a:off x="1025901" y="6827257"/>
              <a:ext cx="0" cy="324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 rot="-2700000">
              <a:off x="1717968" y="6827257"/>
              <a:ext cx="0" cy="324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 rot="-2700000">
              <a:off x="2410035" y="6827257"/>
              <a:ext cx="0" cy="324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0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 rot="-2700000">
              <a:off x="3102102" y="6827257"/>
              <a:ext cx="0" cy="324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 rot="-2700000">
              <a:off x="3794169" y="6827257"/>
              <a:ext cx="0" cy="324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 rot="-2700000">
              <a:off x="4486236" y="6827257"/>
              <a:ext cx="0" cy="324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0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 rot="-2700000">
              <a:off x="5178303" y="6827257"/>
              <a:ext cx="0" cy="324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0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 rot="-2700000">
              <a:off x="5870370" y="6827257"/>
              <a:ext cx="0" cy="324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0"/>
                </a:lnSpc>
              </a:pPr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 rot="-2700000">
              <a:off x="6562438" y="6827257"/>
              <a:ext cx="0" cy="324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0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 rot="-2700000">
              <a:off x="7254505" y="6827257"/>
              <a:ext cx="0" cy="324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 rot="-2700000">
              <a:off x="7060359" y="7146713"/>
              <a:ext cx="1018535" cy="371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Arimo Bold"/>
                </a:rPr>
                <a:t>Ноябрь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 rot="18900000">
              <a:off x="7508962" y="7171428"/>
              <a:ext cx="1242452" cy="3761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 dirty="0" err="1">
                  <a:solidFill>
                    <a:srgbClr val="000000"/>
                  </a:solidFill>
                  <a:latin typeface="Arimo Bold"/>
                </a:rPr>
                <a:t>Декабрь</a:t>
              </a:r>
              <a:endParaRPr lang="en-US" sz="1599" dirty="0">
                <a:solidFill>
                  <a:srgbClr val="000000"/>
                </a:solidFill>
                <a:latin typeface="Arimo Bold"/>
              </a:endParaRPr>
            </a:p>
          </p:txBody>
        </p: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602610" y="162162"/>
              <a:ext cx="8229987" cy="6665094"/>
              <a:chOff x="0" y="0"/>
              <a:chExt cx="12702278" cy="10287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-6350"/>
                <a:ext cx="12702278" cy="10299700"/>
              </a:xfrm>
              <a:custGeom>
                <a:avLst/>
                <a:gdLst/>
                <a:ahLst/>
                <a:cxnLst/>
                <a:rect l="l" t="t" r="r" b="b"/>
                <a:pathLst>
                  <a:path w="12702278" h="10299700">
                    <a:moveTo>
                      <a:pt x="0" y="0"/>
                    </a:moveTo>
                    <a:lnTo>
                      <a:pt x="12702278" y="0"/>
                    </a:lnTo>
                    <a:lnTo>
                      <a:pt x="12702278" y="12700"/>
                    </a:lnTo>
                    <a:lnTo>
                      <a:pt x="0" y="12700"/>
                    </a:lnTo>
                    <a:close/>
                    <a:moveTo>
                      <a:pt x="0" y="2571750"/>
                    </a:moveTo>
                    <a:lnTo>
                      <a:pt x="12702278" y="2571750"/>
                    </a:lnTo>
                    <a:lnTo>
                      <a:pt x="12702278" y="2584450"/>
                    </a:lnTo>
                    <a:lnTo>
                      <a:pt x="0" y="2584450"/>
                    </a:lnTo>
                    <a:close/>
                    <a:moveTo>
                      <a:pt x="0" y="5143500"/>
                    </a:moveTo>
                    <a:lnTo>
                      <a:pt x="12702278" y="5143500"/>
                    </a:lnTo>
                    <a:lnTo>
                      <a:pt x="12702278" y="5156200"/>
                    </a:lnTo>
                    <a:lnTo>
                      <a:pt x="0" y="5156200"/>
                    </a:lnTo>
                    <a:close/>
                    <a:moveTo>
                      <a:pt x="0" y="7715250"/>
                    </a:moveTo>
                    <a:lnTo>
                      <a:pt x="12702278" y="7715250"/>
                    </a:lnTo>
                    <a:lnTo>
                      <a:pt x="12702278" y="7727950"/>
                    </a:lnTo>
                    <a:lnTo>
                      <a:pt x="0" y="7727950"/>
                    </a:lnTo>
                    <a:close/>
                    <a:moveTo>
                      <a:pt x="0" y="10287000"/>
                    </a:moveTo>
                    <a:lnTo>
                      <a:pt x="12702278" y="10287000"/>
                    </a:lnTo>
                    <a:lnTo>
                      <a:pt x="12702278" y="10299700"/>
                    </a:lnTo>
                    <a:lnTo>
                      <a:pt x="0" y="10299700"/>
                    </a:lnTo>
                    <a:close/>
                  </a:path>
                </a:pathLst>
              </a:custGeom>
              <a:solidFill>
                <a:srgbClr val="222222">
                  <a:alpha val="24705"/>
                </a:srgbClr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0" y="-47625"/>
              <a:ext cx="602610" cy="371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Arimo Bold"/>
                </a:rPr>
                <a:t>200 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618649"/>
              <a:ext cx="602610" cy="371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Arimo Bold"/>
                </a:rPr>
                <a:t>150 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3284922"/>
              <a:ext cx="602610" cy="371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Arimo Bold"/>
                </a:rPr>
                <a:t>100 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50685" y="4951196"/>
              <a:ext cx="451925" cy="371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Arimo Bold"/>
                </a:rPr>
                <a:t>50  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01369" y="6617469"/>
              <a:ext cx="301241" cy="371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Arimo Bold"/>
                </a:rPr>
                <a:t>0  </a:t>
              </a:r>
            </a:p>
          </p:txBody>
        </p: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602610" y="162162"/>
              <a:ext cx="8229987" cy="6665094"/>
              <a:chOff x="0" y="0"/>
              <a:chExt cx="12702278" cy="10287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8223250"/>
                <a:ext cx="952671" cy="2063750"/>
              </a:xfrm>
              <a:custGeom>
                <a:avLst/>
                <a:gdLst/>
                <a:ahLst/>
                <a:cxnLst/>
                <a:rect l="l" t="t" r="r" b="b"/>
                <a:pathLst>
                  <a:path w="952671" h="2063750">
                    <a:moveTo>
                      <a:pt x="0" y="2063750"/>
                    </a:moveTo>
                    <a:lnTo>
                      <a:pt x="0" y="76214"/>
                    </a:lnTo>
                    <a:cubicBezTo>
                      <a:pt x="0" y="56000"/>
                      <a:pt x="8030" y="36616"/>
                      <a:pt x="22322" y="22323"/>
                    </a:cubicBezTo>
                    <a:cubicBezTo>
                      <a:pt x="36615" y="8030"/>
                      <a:pt x="56000" y="0"/>
                      <a:pt x="76214" y="0"/>
                    </a:cubicBezTo>
                    <a:lnTo>
                      <a:pt x="876457" y="0"/>
                    </a:lnTo>
                    <a:cubicBezTo>
                      <a:pt x="896670" y="0"/>
                      <a:pt x="916056" y="8030"/>
                      <a:pt x="930348" y="22323"/>
                    </a:cubicBezTo>
                    <a:cubicBezTo>
                      <a:pt x="944641" y="36616"/>
                      <a:pt x="952671" y="56000"/>
                      <a:pt x="952671" y="76214"/>
                    </a:cubicBezTo>
                    <a:lnTo>
                      <a:pt x="952671" y="2063750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1068146" y="7657465"/>
                <a:ext cx="952671" cy="2629535"/>
              </a:xfrm>
              <a:custGeom>
                <a:avLst/>
                <a:gdLst/>
                <a:ahLst/>
                <a:cxnLst/>
                <a:rect l="l" t="t" r="r" b="b"/>
                <a:pathLst>
                  <a:path w="952671" h="2629535">
                    <a:moveTo>
                      <a:pt x="0" y="2629535"/>
                    </a:moveTo>
                    <a:lnTo>
                      <a:pt x="0" y="76213"/>
                    </a:lnTo>
                    <a:cubicBezTo>
                      <a:pt x="0" y="34122"/>
                      <a:pt x="34122" y="0"/>
                      <a:pt x="76214" y="0"/>
                    </a:cubicBezTo>
                    <a:lnTo>
                      <a:pt x="876457" y="0"/>
                    </a:lnTo>
                    <a:cubicBezTo>
                      <a:pt x="918549" y="0"/>
                      <a:pt x="952671" y="34122"/>
                      <a:pt x="952671" y="76213"/>
                    </a:cubicBezTo>
                    <a:lnTo>
                      <a:pt x="952671" y="2629535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2136292" y="7400290"/>
                <a:ext cx="952671" cy="2886710"/>
              </a:xfrm>
              <a:custGeom>
                <a:avLst/>
                <a:gdLst/>
                <a:ahLst/>
                <a:cxnLst/>
                <a:rect l="l" t="t" r="r" b="b"/>
                <a:pathLst>
                  <a:path w="952671" h="2886710">
                    <a:moveTo>
                      <a:pt x="0" y="2886710"/>
                    </a:moveTo>
                    <a:lnTo>
                      <a:pt x="0" y="76213"/>
                    </a:lnTo>
                    <a:cubicBezTo>
                      <a:pt x="0" y="34122"/>
                      <a:pt x="34122" y="0"/>
                      <a:pt x="76214" y="0"/>
                    </a:cubicBezTo>
                    <a:lnTo>
                      <a:pt x="876457" y="0"/>
                    </a:lnTo>
                    <a:cubicBezTo>
                      <a:pt x="918549" y="0"/>
                      <a:pt x="952671" y="34122"/>
                      <a:pt x="952671" y="76213"/>
                    </a:cubicBezTo>
                    <a:lnTo>
                      <a:pt x="952671" y="2886710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3204438" y="7760335"/>
                <a:ext cx="952671" cy="2526665"/>
              </a:xfrm>
              <a:custGeom>
                <a:avLst/>
                <a:gdLst/>
                <a:ahLst/>
                <a:cxnLst/>
                <a:rect l="l" t="t" r="r" b="b"/>
                <a:pathLst>
                  <a:path w="952671" h="2526665">
                    <a:moveTo>
                      <a:pt x="0" y="2526665"/>
                    </a:moveTo>
                    <a:lnTo>
                      <a:pt x="0" y="76214"/>
                    </a:lnTo>
                    <a:cubicBezTo>
                      <a:pt x="0" y="56000"/>
                      <a:pt x="8030" y="36615"/>
                      <a:pt x="22323" y="22323"/>
                    </a:cubicBezTo>
                    <a:cubicBezTo>
                      <a:pt x="36616" y="8030"/>
                      <a:pt x="56001" y="0"/>
                      <a:pt x="76214" y="0"/>
                    </a:cubicBezTo>
                    <a:lnTo>
                      <a:pt x="876457" y="0"/>
                    </a:lnTo>
                    <a:cubicBezTo>
                      <a:pt x="896671" y="0"/>
                      <a:pt x="916056" y="8030"/>
                      <a:pt x="930349" y="22323"/>
                    </a:cubicBezTo>
                    <a:cubicBezTo>
                      <a:pt x="944642" y="36615"/>
                      <a:pt x="952671" y="56000"/>
                      <a:pt x="952671" y="76214"/>
                    </a:cubicBezTo>
                    <a:lnTo>
                      <a:pt x="952671" y="2526665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4272585" y="7400290"/>
                <a:ext cx="952671" cy="2886710"/>
              </a:xfrm>
              <a:custGeom>
                <a:avLst/>
                <a:gdLst/>
                <a:ahLst/>
                <a:cxnLst/>
                <a:rect l="l" t="t" r="r" b="b"/>
                <a:pathLst>
                  <a:path w="952671" h="2886710">
                    <a:moveTo>
                      <a:pt x="0" y="2886710"/>
                    </a:moveTo>
                    <a:lnTo>
                      <a:pt x="0" y="76213"/>
                    </a:lnTo>
                    <a:cubicBezTo>
                      <a:pt x="0" y="34122"/>
                      <a:pt x="34122" y="0"/>
                      <a:pt x="76213" y="0"/>
                    </a:cubicBezTo>
                    <a:lnTo>
                      <a:pt x="876457" y="0"/>
                    </a:lnTo>
                    <a:cubicBezTo>
                      <a:pt x="918548" y="0"/>
                      <a:pt x="952670" y="34122"/>
                      <a:pt x="952670" y="76213"/>
                    </a:cubicBezTo>
                    <a:lnTo>
                      <a:pt x="952670" y="2886710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5340731" y="7348855"/>
                <a:ext cx="952671" cy="2938145"/>
              </a:xfrm>
              <a:custGeom>
                <a:avLst/>
                <a:gdLst/>
                <a:ahLst/>
                <a:cxnLst/>
                <a:rect l="l" t="t" r="r" b="b"/>
                <a:pathLst>
                  <a:path w="952671" h="2938145">
                    <a:moveTo>
                      <a:pt x="0" y="2938145"/>
                    </a:moveTo>
                    <a:lnTo>
                      <a:pt x="0" y="76213"/>
                    </a:lnTo>
                    <a:cubicBezTo>
                      <a:pt x="0" y="34122"/>
                      <a:pt x="34122" y="0"/>
                      <a:pt x="76213" y="0"/>
                    </a:cubicBezTo>
                    <a:lnTo>
                      <a:pt x="876457" y="0"/>
                    </a:lnTo>
                    <a:cubicBezTo>
                      <a:pt x="918548" y="0"/>
                      <a:pt x="952670" y="34122"/>
                      <a:pt x="952671" y="76213"/>
                    </a:cubicBezTo>
                    <a:lnTo>
                      <a:pt x="952671" y="2938145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6408877" y="7143115"/>
                <a:ext cx="952671" cy="3143885"/>
              </a:xfrm>
              <a:custGeom>
                <a:avLst/>
                <a:gdLst/>
                <a:ahLst/>
                <a:cxnLst/>
                <a:rect l="l" t="t" r="r" b="b"/>
                <a:pathLst>
                  <a:path w="952671" h="3143885">
                    <a:moveTo>
                      <a:pt x="0" y="3143885"/>
                    </a:moveTo>
                    <a:lnTo>
                      <a:pt x="0" y="76213"/>
                    </a:lnTo>
                    <a:cubicBezTo>
                      <a:pt x="0" y="34122"/>
                      <a:pt x="34122" y="0"/>
                      <a:pt x="76213" y="0"/>
                    </a:cubicBezTo>
                    <a:lnTo>
                      <a:pt x="876457" y="0"/>
                    </a:lnTo>
                    <a:cubicBezTo>
                      <a:pt x="918548" y="0"/>
                      <a:pt x="952671" y="34122"/>
                      <a:pt x="952671" y="76213"/>
                    </a:cubicBezTo>
                    <a:lnTo>
                      <a:pt x="952671" y="3143885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7477023" y="6268720"/>
                <a:ext cx="952671" cy="4018280"/>
              </a:xfrm>
              <a:custGeom>
                <a:avLst/>
                <a:gdLst/>
                <a:ahLst/>
                <a:cxnLst/>
                <a:rect l="l" t="t" r="r" b="b"/>
                <a:pathLst>
                  <a:path w="952671" h="4018280">
                    <a:moveTo>
                      <a:pt x="0" y="4018280"/>
                    </a:moveTo>
                    <a:lnTo>
                      <a:pt x="0" y="76214"/>
                    </a:lnTo>
                    <a:cubicBezTo>
                      <a:pt x="0" y="56001"/>
                      <a:pt x="8029" y="36615"/>
                      <a:pt x="22322" y="22322"/>
                    </a:cubicBezTo>
                    <a:cubicBezTo>
                      <a:pt x="36615" y="8029"/>
                      <a:pt x="56000" y="0"/>
                      <a:pt x="76214" y="0"/>
                    </a:cubicBezTo>
                    <a:lnTo>
                      <a:pt x="876457" y="0"/>
                    </a:lnTo>
                    <a:cubicBezTo>
                      <a:pt x="896671" y="0"/>
                      <a:pt x="916055" y="8029"/>
                      <a:pt x="930348" y="22322"/>
                    </a:cubicBezTo>
                    <a:cubicBezTo>
                      <a:pt x="944641" y="36615"/>
                      <a:pt x="952671" y="56001"/>
                      <a:pt x="952671" y="76214"/>
                    </a:cubicBezTo>
                    <a:lnTo>
                      <a:pt x="952671" y="4018280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8545169" y="5651500"/>
                <a:ext cx="952671" cy="4635500"/>
              </a:xfrm>
              <a:custGeom>
                <a:avLst/>
                <a:gdLst/>
                <a:ahLst/>
                <a:cxnLst/>
                <a:rect l="l" t="t" r="r" b="b"/>
                <a:pathLst>
                  <a:path w="952671" h="4635500">
                    <a:moveTo>
                      <a:pt x="0" y="4635500"/>
                    </a:moveTo>
                    <a:lnTo>
                      <a:pt x="0" y="76214"/>
                    </a:lnTo>
                    <a:cubicBezTo>
                      <a:pt x="0" y="34122"/>
                      <a:pt x="34122" y="0"/>
                      <a:pt x="76213" y="0"/>
                    </a:cubicBezTo>
                    <a:lnTo>
                      <a:pt x="876457" y="0"/>
                    </a:lnTo>
                    <a:cubicBezTo>
                      <a:pt x="918549" y="0"/>
                      <a:pt x="952671" y="34122"/>
                      <a:pt x="952671" y="76214"/>
                    </a:cubicBezTo>
                    <a:lnTo>
                      <a:pt x="952671" y="4635500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9613315" y="4622800"/>
                <a:ext cx="952671" cy="5664200"/>
              </a:xfrm>
              <a:custGeom>
                <a:avLst/>
                <a:gdLst/>
                <a:ahLst/>
                <a:cxnLst/>
                <a:rect l="l" t="t" r="r" b="b"/>
                <a:pathLst>
                  <a:path w="952671" h="5664200">
                    <a:moveTo>
                      <a:pt x="0" y="5664200"/>
                    </a:moveTo>
                    <a:lnTo>
                      <a:pt x="0" y="76214"/>
                    </a:lnTo>
                    <a:cubicBezTo>
                      <a:pt x="0" y="56000"/>
                      <a:pt x="8030" y="36615"/>
                      <a:pt x="22322" y="22322"/>
                    </a:cubicBezTo>
                    <a:cubicBezTo>
                      <a:pt x="36615" y="8029"/>
                      <a:pt x="56000" y="0"/>
                      <a:pt x="76214" y="0"/>
                    </a:cubicBezTo>
                    <a:lnTo>
                      <a:pt x="876457" y="0"/>
                    </a:lnTo>
                    <a:cubicBezTo>
                      <a:pt x="896671" y="0"/>
                      <a:pt x="916055" y="8029"/>
                      <a:pt x="930348" y="22322"/>
                    </a:cubicBezTo>
                    <a:cubicBezTo>
                      <a:pt x="944641" y="36615"/>
                      <a:pt x="952671" y="56000"/>
                      <a:pt x="952671" y="76214"/>
                    </a:cubicBezTo>
                    <a:lnTo>
                      <a:pt x="952671" y="5664200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10681461" y="3079750"/>
                <a:ext cx="952671" cy="7207250"/>
              </a:xfrm>
              <a:custGeom>
                <a:avLst/>
                <a:gdLst/>
                <a:ahLst/>
                <a:cxnLst/>
                <a:rect l="l" t="t" r="r" b="b"/>
                <a:pathLst>
                  <a:path w="952671" h="7207250">
                    <a:moveTo>
                      <a:pt x="0" y="7207250"/>
                    </a:moveTo>
                    <a:lnTo>
                      <a:pt x="0" y="76214"/>
                    </a:lnTo>
                    <a:cubicBezTo>
                      <a:pt x="0" y="56001"/>
                      <a:pt x="8030" y="36615"/>
                      <a:pt x="22323" y="22322"/>
                    </a:cubicBezTo>
                    <a:cubicBezTo>
                      <a:pt x="36616" y="8030"/>
                      <a:pt x="56001" y="0"/>
                      <a:pt x="76214" y="0"/>
                    </a:cubicBezTo>
                    <a:lnTo>
                      <a:pt x="876458" y="0"/>
                    </a:lnTo>
                    <a:cubicBezTo>
                      <a:pt x="918549" y="0"/>
                      <a:pt x="952671" y="34122"/>
                      <a:pt x="952671" y="76214"/>
                    </a:cubicBezTo>
                    <a:lnTo>
                      <a:pt x="952671" y="7207250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11749608" y="508000"/>
                <a:ext cx="952671" cy="9779000"/>
              </a:xfrm>
              <a:custGeom>
                <a:avLst/>
                <a:gdLst/>
                <a:ahLst/>
                <a:cxnLst/>
                <a:rect l="l" t="t" r="r" b="b"/>
                <a:pathLst>
                  <a:path w="952671" h="9779000">
                    <a:moveTo>
                      <a:pt x="0" y="9779000"/>
                    </a:moveTo>
                    <a:lnTo>
                      <a:pt x="0" y="76214"/>
                    </a:lnTo>
                    <a:cubicBezTo>
                      <a:pt x="0" y="34122"/>
                      <a:pt x="34122" y="0"/>
                      <a:pt x="76213" y="0"/>
                    </a:cubicBezTo>
                    <a:lnTo>
                      <a:pt x="876456" y="0"/>
                    </a:lnTo>
                    <a:cubicBezTo>
                      <a:pt x="896670" y="0"/>
                      <a:pt x="916055" y="8030"/>
                      <a:pt x="930347" y="22322"/>
                    </a:cubicBezTo>
                    <a:cubicBezTo>
                      <a:pt x="944640" y="36615"/>
                      <a:pt x="952670" y="56001"/>
                      <a:pt x="952670" y="76214"/>
                    </a:cubicBezTo>
                    <a:lnTo>
                      <a:pt x="952670" y="9779000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</p:sp>
        </p:grpSp>
      </p:grpSp>
      <p:grpSp>
        <p:nvGrpSpPr>
          <p:cNvPr id="36" name="Group 36"/>
          <p:cNvGrpSpPr/>
          <p:nvPr/>
        </p:nvGrpSpPr>
        <p:grpSpPr>
          <a:xfrm>
            <a:off x="1887552" y="5128137"/>
            <a:ext cx="3695803" cy="2526818"/>
            <a:chOff x="0" y="0"/>
            <a:chExt cx="1913890" cy="130852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913890" cy="1308525"/>
            </a:xfrm>
            <a:custGeom>
              <a:avLst/>
              <a:gdLst/>
              <a:ahLst/>
              <a:cxnLst/>
              <a:rect l="l" t="t" r="r" b="b"/>
              <a:pathLst>
                <a:path w="1913890" h="1308525">
                  <a:moveTo>
                    <a:pt x="0" y="0"/>
                  </a:moveTo>
                  <a:lnTo>
                    <a:pt x="1913890" y="0"/>
                  </a:lnTo>
                  <a:lnTo>
                    <a:pt x="1913890" y="1308525"/>
                  </a:lnTo>
                  <a:lnTo>
                    <a:pt x="0" y="1308525"/>
                  </a:lnTo>
                  <a:close/>
                </a:path>
              </a:pathLst>
            </a:custGeom>
            <a:solidFill>
              <a:srgbClr val="17242D"/>
            </a:solidFill>
          </p:spPr>
        </p:sp>
      </p:grpSp>
      <p:sp>
        <p:nvSpPr>
          <p:cNvPr id="38" name="TextBox 38"/>
          <p:cNvSpPr txBox="1"/>
          <p:nvPr/>
        </p:nvSpPr>
        <p:spPr>
          <a:xfrm>
            <a:off x="1321510" y="1385076"/>
            <a:ext cx="14631638" cy="1288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9600" spc="-192">
                <a:solidFill>
                  <a:srgbClr val="F0F0EE"/>
                </a:solidFill>
                <a:latin typeface="HK Grotesk Bold"/>
              </a:rPr>
              <a:t>Почему E-commerce?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720446" y="3795824"/>
            <a:ext cx="6349612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 dirty="0" err="1">
                <a:solidFill>
                  <a:srgbClr val="17242D"/>
                </a:solidFill>
                <a:latin typeface="HK Grotesk Bold"/>
              </a:rPr>
              <a:t>Старт</a:t>
            </a:r>
            <a:r>
              <a:rPr lang="en-US" sz="3150" dirty="0">
                <a:solidFill>
                  <a:srgbClr val="17242D"/>
                </a:solidFill>
                <a:latin typeface="HK Grotesk Bold"/>
              </a:rPr>
              <a:t> E-commerce </a:t>
            </a:r>
            <a:r>
              <a:rPr lang="en-US" sz="3150" dirty="0" err="1">
                <a:solidFill>
                  <a:srgbClr val="17242D"/>
                </a:solidFill>
                <a:latin typeface="HK Grotesk Bold"/>
              </a:rPr>
              <a:t>ноябрь</a:t>
            </a:r>
            <a:r>
              <a:rPr lang="en-US" sz="3150" dirty="0">
                <a:solidFill>
                  <a:srgbClr val="17242D"/>
                </a:solidFill>
                <a:latin typeface="HK Grotesk Bold"/>
              </a:rPr>
              <a:t> 2019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085619" y="5627006"/>
            <a:ext cx="3299668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HK Grotesk Bold"/>
              </a:rPr>
              <a:t>Склад автомобилей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HK Grotesk Bold"/>
              </a:rPr>
              <a:t>с января по октябрь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HK Grotesk Bold"/>
              </a:rPr>
              <a:t>от  40 до 90 штук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5921091" y="5128137"/>
            <a:ext cx="3695803" cy="2526818"/>
            <a:chOff x="0" y="0"/>
            <a:chExt cx="1913890" cy="130852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913890" cy="1308525"/>
            </a:xfrm>
            <a:custGeom>
              <a:avLst/>
              <a:gdLst/>
              <a:ahLst/>
              <a:cxnLst/>
              <a:rect l="l" t="t" r="r" b="b"/>
              <a:pathLst>
                <a:path w="1913890" h="1308525">
                  <a:moveTo>
                    <a:pt x="0" y="0"/>
                  </a:moveTo>
                  <a:lnTo>
                    <a:pt x="1913890" y="0"/>
                  </a:lnTo>
                  <a:lnTo>
                    <a:pt x="1913890" y="1308525"/>
                  </a:lnTo>
                  <a:lnTo>
                    <a:pt x="0" y="1308525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id="43" name="TextBox 43"/>
          <p:cNvSpPr txBox="1"/>
          <p:nvPr/>
        </p:nvSpPr>
        <p:spPr>
          <a:xfrm>
            <a:off x="6075031" y="5627006"/>
            <a:ext cx="3387923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HK Grotesk Bold"/>
              </a:rPr>
              <a:t>Склад автомобилей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HK Grotesk Bold"/>
              </a:rPr>
              <a:t>с ноября до декабря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HK Grotesk Bold"/>
              </a:rPr>
              <a:t>от  90 до 210 штук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720446" y="7748270"/>
            <a:ext cx="1833042" cy="157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800" dirty="0">
                <a:solidFill>
                  <a:srgbClr val="000000"/>
                </a:solidFill>
                <a:latin typeface="HK Grotesk Bold"/>
              </a:rPr>
              <a:t>ДО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834748" y="7748270"/>
            <a:ext cx="3868489" cy="151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800" dirty="0">
                <a:solidFill>
                  <a:srgbClr val="FF5757"/>
                </a:solidFill>
                <a:latin typeface="HK Grotesk Bold"/>
              </a:rPr>
              <a:t>ПОСЛЕ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21510" y="3302384"/>
            <a:ext cx="17127597" cy="698461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887552" y="5128137"/>
            <a:ext cx="3695803" cy="2526818"/>
            <a:chOff x="0" y="0"/>
            <a:chExt cx="1913890" cy="13085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308525"/>
            </a:xfrm>
            <a:custGeom>
              <a:avLst/>
              <a:gdLst/>
              <a:ahLst/>
              <a:cxnLst/>
              <a:rect l="l" t="t" r="r" b="b"/>
              <a:pathLst>
                <a:path w="1913890" h="1308525">
                  <a:moveTo>
                    <a:pt x="0" y="0"/>
                  </a:moveTo>
                  <a:lnTo>
                    <a:pt x="1913890" y="0"/>
                  </a:lnTo>
                  <a:lnTo>
                    <a:pt x="1913890" y="1308525"/>
                  </a:lnTo>
                  <a:lnTo>
                    <a:pt x="0" y="1308525"/>
                  </a:lnTo>
                  <a:close/>
                </a:path>
              </a:pathLst>
            </a:custGeom>
            <a:solidFill>
              <a:srgbClr val="17242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68079" y="1322254"/>
            <a:ext cx="18034459" cy="1288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9600" spc="-192">
                <a:solidFill>
                  <a:srgbClr val="F0F0EE"/>
                </a:solidFill>
                <a:latin typeface="HK Grotesk Bold"/>
              </a:rPr>
              <a:t>Тамерлан Моторс склад АсП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32093" y="3735897"/>
            <a:ext cx="5668714" cy="1644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17242D"/>
                </a:solidFill>
                <a:latin typeface="HK Grotesk Bold"/>
              </a:rPr>
              <a:t>ДИНАМИКА РОСТА СКЛАДА 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17242D"/>
                </a:solidFill>
                <a:latin typeface="HK Grotesk Bold"/>
              </a:rPr>
              <a:t>АВТОМОБИЛЕЙ С ПРОБЕГОМ</a:t>
            </a:r>
          </a:p>
          <a:p>
            <a:pPr algn="ctr">
              <a:lnSpc>
                <a:spcPts val="4409"/>
              </a:lnSpc>
              <a:spcBef>
                <a:spcPct val="0"/>
              </a:spcBef>
            </a:pPr>
            <a:endParaRPr lang="en-US" sz="3150">
              <a:solidFill>
                <a:srgbClr val="17242D"/>
              </a:solidFill>
              <a:latin typeface="HK Grotesk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67922" y="5322762"/>
            <a:ext cx="333506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HK Grotesk Bold"/>
              </a:rPr>
              <a:t>Не более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921091" y="5128137"/>
            <a:ext cx="3695803" cy="2526818"/>
            <a:chOff x="0" y="0"/>
            <a:chExt cx="1913890" cy="13085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308525"/>
            </a:xfrm>
            <a:custGeom>
              <a:avLst/>
              <a:gdLst/>
              <a:ahLst/>
              <a:cxnLst/>
              <a:rect l="l" t="t" r="r" b="b"/>
              <a:pathLst>
                <a:path w="1913890" h="1308525">
                  <a:moveTo>
                    <a:pt x="0" y="0"/>
                  </a:moveTo>
                  <a:lnTo>
                    <a:pt x="1913890" y="0"/>
                  </a:lnTo>
                  <a:lnTo>
                    <a:pt x="1913890" y="1308525"/>
                  </a:lnTo>
                  <a:lnTo>
                    <a:pt x="0" y="1308525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438863" y="7748270"/>
            <a:ext cx="2593181" cy="151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800">
                <a:solidFill>
                  <a:srgbClr val="000000"/>
                </a:solidFill>
                <a:latin typeface="HK Grotesk Bold"/>
              </a:rPr>
              <a:t>2018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50819" y="7748270"/>
            <a:ext cx="2593181" cy="151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800">
                <a:solidFill>
                  <a:srgbClr val="FF5757"/>
                </a:solidFill>
                <a:latin typeface="HK Grotesk Bold"/>
              </a:rPr>
              <a:t>2019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01462" y="5322762"/>
            <a:ext cx="333506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HK Grotesk Bold"/>
              </a:rPr>
              <a:t>Свыше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865451" y="3443650"/>
            <a:ext cx="4447243" cy="6165552"/>
            <a:chOff x="0" y="0"/>
            <a:chExt cx="5929658" cy="8220735"/>
          </a:xfrm>
        </p:grpSpPr>
        <p:sp>
          <p:nvSpPr>
            <p:cNvPr id="14" name="TextBox 14"/>
            <p:cNvSpPr txBox="1"/>
            <p:nvPr/>
          </p:nvSpPr>
          <p:spPr>
            <a:xfrm>
              <a:off x="593346" y="7807039"/>
              <a:ext cx="2401341" cy="413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000000"/>
                  </a:solidFill>
                  <a:latin typeface="Arimo Bold"/>
                </a:rPr>
                <a:t>2018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528317" y="7807039"/>
              <a:ext cx="2401341" cy="413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000000"/>
                  </a:solidFill>
                  <a:latin typeface="Arimo Bold"/>
                </a:rPr>
                <a:t>2019</a:t>
              </a:r>
            </a:p>
          </p:txBody>
        </p: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593346" y="178273"/>
              <a:ext cx="5336312" cy="7685916"/>
              <a:chOff x="0" y="0"/>
              <a:chExt cx="7142239" cy="10287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-6350"/>
                <a:ext cx="7142239" cy="10299700"/>
              </a:xfrm>
              <a:custGeom>
                <a:avLst/>
                <a:gdLst/>
                <a:ahLst/>
                <a:cxnLst/>
                <a:rect l="l" t="t" r="r" b="b"/>
                <a:pathLst>
                  <a:path w="7142239" h="10299700">
                    <a:moveTo>
                      <a:pt x="0" y="0"/>
                    </a:moveTo>
                    <a:lnTo>
                      <a:pt x="7142239" y="0"/>
                    </a:lnTo>
                    <a:lnTo>
                      <a:pt x="7142239" y="12700"/>
                    </a:lnTo>
                    <a:lnTo>
                      <a:pt x="0" y="12700"/>
                    </a:lnTo>
                    <a:close/>
                    <a:moveTo>
                      <a:pt x="0" y="2571750"/>
                    </a:moveTo>
                    <a:lnTo>
                      <a:pt x="7142239" y="2571750"/>
                    </a:lnTo>
                    <a:lnTo>
                      <a:pt x="7142239" y="2584450"/>
                    </a:lnTo>
                    <a:lnTo>
                      <a:pt x="0" y="2584450"/>
                    </a:lnTo>
                    <a:close/>
                    <a:moveTo>
                      <a:pt x="0" y="5143500"/>
                    </a:moveTo>
                    <a:lnTo>
                      <a:pt x="7142239" y="5143500"/>
                    </a:lnTo>
                    <a:lnTo>
                      <a:pt x="7142239" y="5156200"/>
                    </a:lnTo>
                    <a:lnTo>
                      <a:pt x="0" y="5156200"/>
                    </a:lnTo>
                    <a:close/>
                    <a:moveTo>
                      <a:pt x="0" y="7715250"/>
                    </a:moveTo>
                    <a:lnTo>
                      <a:pt x="7142239" y="7715250"/>
                    </a:lnTo>
                    <a:lnTo>
                      <a:pt x="7142239" y="7727950"/>
                    </a:lnTo>
                    <a:lnTo>
                      <a:pt x="0" y="7727950"/>
                    </a:lnTo>
                    <a:close/>
                    <a:moveTo>
                      <a:pt x="0" y="10287000"/>
                    </a:moveTo>
                    <a:lnTo>
                      <a:pt x="7142239" y="10287000"/>
                    </a:lnTo>
                    <a:lnTo>
                      <a:pt x="7142239" y="10299700"/>
                    </a:lnTo>
                    <a:lnTo>
                      <a:pt x="0" y="10299700"/>
                    </a:lnTo>
                    <a:close/>
                  </a:path>
                </a:pathLst>
              </a:custGeom>
              <a:solidFill>
                <a:srgbClr val="222222">
                  <a:alpha val="24705"/>
                </a:srgbClr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0" y="-57150"/>
              <a:ext cx="593346" cy="413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000000"/>
                  </a:solidFill>
                  <a:latin typeface="Arimo Bold"/>
                </a:rPr>
                <a:t>200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864329"/>
              <a:ext cx="593346" cy="413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000000"/>
                  </a:solidFill>
                  <a:latin typeface="Arimo Bold"/>
                </a:rPr>
                <a:t>150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3785808"/>
              <a:ext cx="593346" cy="413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000000"/>
                  </a:solidFill>
                  <a:latin typeface="Arimo Bold"/>
                </a:rPr>
                <a:t>100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69464" y="5707287"/>
              <a:ext cx="423882" cy="413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000000"/>
                  </a:solidFill>
                  <a:latin typeface="Arimo Bold"/>
                </a:rPr>
                <a:t>50 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38928" y="7628766"/>
              <a:ext cx="254418" cy="413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000000"/>
                  </a:solidFill>
                  <a:latin typeface="Arimo Bold"/>
                </a:rPr>
                <a:t>0 </a:t>
              </a:r>
            </a:p>
          </p:txBody>
        </p: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593346" y="178273"/>
              <a:ext cx="5336312" cy="7685916"/>
              <a:chOff x="0" y="0"/>
              <a:chExt cx="7142239" cy="10287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8223250"/>
                <a:ext cx="3214008" cy="2063750"/>
              </a:xfrm>
              <a:custGeom>
                <a:avLst/>
                <a:gdLst/>
                <a:ahLst/>
                <a:cxnLst/>
                <a:rect l="l" t="t" r="r" b="b"/>
                <a:pathLst>
                  <a:path w="3214008" h="2063750">
                    <a:moveTo>
                      <a:pt x="0" y="2063750"/>
                    </a:moveTo>
                    <a:lnTo>
                      <a:pt x="0" y="257121"/>
                    </a:lnTo>
                    <a:cubicBezTo>
                      <a:pt x="0" y="188928"/>
                      <a:pt x="27089" y="123528"/>
                      <a:pt x="75309" y="75309"/>
                    </a:cubicBezTo>
                    <a:cubicBezTo>
                      <a:pt x="123528" y="27090"/>
                      <a:pt x="188928" y="0"/>
                      <a:pt x="257121" y="0"/>
                    </a:cubicBezTo>
                    <a:lnTo>
                      <a:pt x="2956887" y="0"/>
                    </a:lnTo>
                    <a:cubicBezTo>
                      <a:pt x="3025079" y="0"/>
                      <a:pt x="3090479" y="27090"/>
                      <a:pt x="3138699" y="75309"/>
                    </a:cubicBezTo>
                    <a:cubicBezTo>
                      <a:pt x="3186918" y="123528"/>
                      <a:pt x="3214008" y="188928"/>
                      <a:pt x="3214008" y="257121"/>
                    </a:cubicBezTo>
                    <a:lnTo>
                      <a:pt x="3214008" y="2063750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3928232" y="1022350"/>
                <a:ext cx="3214008" cy="9264650"/>
              </a:xfrm>
              <a:custGeom>
                <a:avLst/>
                <a:gdLst/>
                <a:ahLst/>
                <a:cxnLst/>
                <a:rect l="l" t="t" r="r" b="b"/>
                <a:pathLst>
                  <a:path w="3214008" h="9264650">
                    <a:moveTo>
                      <a:pt x="0" y="9264650"/>
                    </a:moveTo>
                    <a:lnTo>
                      <a:pt x="0" y="257121"/>
                    </a:lnTo>
                    <a:cubicBezTo>
                      <a:pt x="0" y="115117"/>
                      <a:pt x="115116" y="0"/>
                      <a:pt x="257120" y="0"/>
                    </a:cubicBezTo>
                    <a:lnTo>
                      <a:pt x="2956886" y="0"/>
                    </a:lnTo>
                    <a:cubicBezTo>
                      <a:pt x="3025079" y="0"/>
                      <a:pt x="3090479" y="27089"/>
                      <a:pt x="3138699" y="75309"/>
                    </a:cubicBezTo>
                    <a:cubicBezTo>
                      <a:pt x="3186918" y="123528"/>
                      <a:pt x="3214007" y="188928"/>
                      <a:pt x="3214007" y="257121"/>
                    </a:cubicBezTo>
                    <a:lnTo>
                      <a:pt x="3214007" y="9264650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</p:sp>
        </p:grpSp>
      </p:grpSp>
      <p:sp>
        <p:nvSpPr>
          <p:cNvPr id="26" name="TextBox 26"/>
          <p:cNvSpPr txBox="1"/>
          <p:nvPr/>
        </p:nvSpPr>
        <p:spPr>
          <a:xfrm>
            <a:off x="3087158" y="5779962"/>
            <a:ext cx="1296591" cy="151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800">
                <a:solidFill>
                  <a:srgbClr val="FFFFFF"/>
                </a:solidFill>
                <a:latin typeface="HK Grotesk Bold"/>
              </a:rPr>
              <a:t>40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874966" y="5779962"/>
            <a:ext cx="1944886" cy="151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800">
                <a:solidFill>
                  <a:srgbClr val="FFFFFF"/>
                </a:solidFill>
                <a:latin typeface="HK Grotesk Bold"/>
              </a:rPr>
              <a:t>180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21510" y="3302384"/>
            <a:ext cx="17127597" cy="698461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2808634" y="3958019"/>
            <a:ext cx="4450666" cy="5342305"/>
            <a:chOff x="0" y="0"/>
            <a:chExt cx="5934222" cy="7123073"/>
          </a:xfrm>
        </p:grpSpPr>
        <p:sp>
          <p:nvSpPr>
            <p:cNvPr id="4" name="TextBox 4"/>
            <p:cNvSpPr txBox="1"/>
            <p:nvPr/>
          </p:nvSpPr>
          <p:spPr>
            <a:xfrm>
              <a:off x="911589" y="6704411"/>
              <a:ext cx="2385751" cy="418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Arimo Bold"/>
                </a:rPr>
                <a:t>ДО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548471" y="6704411"/>
              <a:ext cx="2385751" cy="418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Arimo Bold"/>
                </a:rPr>
                <a:t>ПОСЛЕ</a:t>
              </a:r>
            </a:p>
          </p:txBody>
        </p: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911589" y="180756"/>
              <a:ext cx="5022633" cy="6580806"/>
              <a:chOff x="0" y="0"/>
              <a:chExt cx="7851292" cy="10287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-6350"/>
                <a:ext cx="7851291" cy="10299700"/>
              </a:xfrm>
              <a:custGeom>
                <a:avLst/>
                <a:gdLst/>
                <a:ahLst/>
                <a:cxnLst/>
                <a:rect l="l" t="t" r="r" b="b"/>
                <a:pathLst>
                  <a:path w="7851291" h="10299700">
                    <a:moveTo>
                      <a:pt x="0" y="0"/>
                    </a:moveTo>
                    <a:lnTo>
                      <a:pt x="7851291" y="0"/>
                    </a:lnTo>
                    <a:lnTo>
                      <a:pt x="7851291" y="12700"/>
                    </a:lnTo>
                    <a:lnTo>
                      <a:pt x="0" y="12700"/>
                    </a:lnTo>
                    <a:close/>
                    <a:moveTo>
                      <a:pt x="0" y="2057400"/>
                    </a:moveTo>
                    <a:lnTo>
                      <a:pt x="7851291" y="2057400"/>
                    </a:lnTo>
                    <a:lnTo>
                      <a:pt x="7851291" y="2070100"/>
                    </a:lnTo>
                    <a:lnTo>
                      <a:pt x="0" y="2070100"/>
                    </a:lnTo>
                    <a:close/>
                    <a:moveTo>
                      <a:pt x="0" y="4114800"/>
                    </a:moveTo>
                    <a:lnTo>
                      <a:pt x="7851291" y="4114800"/>
                    </a:lnTo>
                    <a:lnTo>
                      <a:pt x="7851291" y="4127500"/>
                    </a:lnTo>
                    <a:lnTo>
                      <a:pt x="0" y="4127500"/>
                    </a:lnTo>
                    <a:close/>
                    <a:moveTo>
                      <a:pt x="0" y="6172200"/>
                    </a:moveTo>
                    <a:lnTo>
                      <a:pt x="7851291" y="6172200"/>
                    </a:lnTo>
                    <a:lnTo>
                      <a:pt x="7851291" y="6184900"/>
                    </a:lnTo>
                    <a:lnTo>
                      <a:pt x="0" y="6184900"/>
                    </a:lnTo>
                    <a:close/>
                    <a:moveTo>
                      <a:pt x="0" y="8229600"/>
                    </a:moveTo>
                    <a:lnTo>
                      <a:pt x="7851291" y="8229600"/>
                    </a:lnTo>
                    <a:lnTo>
                      <a:pt x="7851291" y="8242300"/>
                    </a:lnTo>
                    <a:lnTo>
                      <a:pt x="0" y="8242300"/>
                    </a:lnTo>
                    <a:close/>
                    <a:moveTo>
                      <a:pt x="0" y="10287000"/>
                    </a:moveTo>
                    <a:lnTo>
                      <a:pt x="7851291" y="10287000"/>
                    </a:lnTo>
                    <a:lnTo>
                      <a:pt x="7851291" y="10299700"/>
                    </a:lnTo>
                    <a:lnTo>
                      <a:pt x="0" y="10299700"/>
                    </a:lnTo>
                    <a:close/>
                  </a:path>
                </a:pathLst>
              </a:custGeom>
              <a:solidFill>
                <a:srgbClr val="222222">
                  <a:alpha val="24705"/>
                </a:srgbClr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0" y="-57150"/>
              <a:ext cx="911589" cy="418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Arimo Bold"/>
                </a:rPr>
                <a:t>25 шт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259011"/>
              <a:ext cx="911589" cy="418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Arimo Bold"/>
                </a:rPr>
                <a:t>20 шт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575172"/>
              <a:ext cx="911589" cy="418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Arimo Bold"/>
                </a:rPr>
                <a:t>15 шт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891333"/>
              <a:ext cx="911589" cy="418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Arimo Bold"/>
                </a:rPr>
                <a:t>10 шт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69471" y="5207495"/>
              <a:ext cx="742118" cy="418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Arimo Bold"/>
                </a:rPr>
                <a:t>5 шт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9471" y="6523656"/>
              <a:ext cx="742118" cy="418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Arimo Bold"/>
                </a:rPr>
                <a:t>0 шт </a:t>
              </a:r>
            </a:p>
          </p:txBody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911589" y="180756"/>
              <a:ext cx="5022633" cy="6580806"/>
              <a:chOff x="0" y="0"/>
              <a:chExt cx="7851292" cy="10287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405130"/>
                <a:ext cx="3729363" cy="9881870"/>
              </a:xfrm>
              <a:custGeom>
                <a:avLst/>
                <a:gdLst/>
                <a:ahLst/>
                <a:cxnLst/>
                <a:rect l="l" t="t" r="r" b="b"/>
                <a:pathLst>
                  <a:path w="3729363" h="9881870">
                    <a:moveTo>
                      <a:pt x="0" y="9881870"/>
                    </a:moveTo>
                    <a:lnTo>
                      <a:pt x="0" y="298349"/>
                    </a:lnTo>
                    <a:lnTo>
                      <a:pt x="0" y="298349"/>
                    </a:lnTo>
                    <a:cubicBezTo>
                      <a:pt x="0" y="133575"/>
                      <a:pt x="133575" y="0"/>
                      <a:pt x="298349" y="0"/>
                    </a:cubicBezTo>
                    <a:lnTo>
                      <a:pt x="3431015" y="0"/>
                    </a:lnTo>
                    <a:cubicBezTo>
                      <a:pt x="3595788" y="0"/>
                      <a:pt x="3729363" y="133575"/>
                      <a:pt x="3729363" y="298349"/>
                    </a:cubicBezTo>
                    <a:lnTo>
                      <a:pt x="3729363" y="9881870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4121928" y="5754370"/>
                <a:ext cx="3729363" cy="4532630"/>
              </a:xfrm>
              <a:custGeom>
                <a:avLst/>
                <a:gdLst/>
                <a:ahLst/>
                <a:cxnLst/>
                <a:rect l="l" t="t" r="r" b="b"/>
                <a:pathLst>
                  <a:path w="3729363" h="4532630">
                    <a:moveTo>
                      <a:pt x="0" y="4532630"/>
                    </a:moveTo>
                    <a:lnTo>
                      <a:pt x="0" y="298349"/>
                    </a:lnTo>
                    <a:cubicBezTo>
                      <a:pt x="0" y="133576"/>
                      <a:pt x="133576" y="0"/>
                      <a:pt x="298349" y="0"/>
                    </a:cubicBezTo>
                    <a:lnTo>
                      <a:pt x="3431015" y="0"/>
                    </a:lnTo>
                    <a:cubicBezTo>
                      <a:pt x="3595789" y="0"/>
                      <a:pt x="3729363" y="133576"/>
                      <a:pt x="3729363" y="298349"/>
                    </a:cubicBezTo>
                    <a:lnTo>
                      <a:pt x="3729363" y="4532630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1887552" y="5128137"/>
            <a:ext cx="3695803" cy="2526818"/>
            <a:chOff x="0" y="0"/>
            <a:chExt cx="1913890" cy="130852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13890" cy="1308525"/>
            </a:xfrm>
            <a:custGeom>
              <a:avLst/>
              <a:gdLst/>
              <a:ahLst/>
              <a:cxnLst/>
              <a:rect l="l" t="t" r="r" b="b"/>
              <a:pathLst>
                <a:path w="1913890" h="1308525">
                  <a:moveTo>
                    <a:pt x="0" y="0"/>
                  </a:moveTo>
                  <a:lnTo>
                    <a:pt x="1913890" y="0"/>
                  </a:lnTo>
                  <a:lnTo>
                    <a:pt x="1913890" y="1308525"/>
                  </a:lnTo>
                  <a:lnTo>
                    <a:pt x="0" y="1308525"/>
                  </a:lnTo>
                  <a:close/>
                </a:path>
              </a:pathLst>
            </a:custGeom>
            <a:solidFill>
              <a:srgbClr val="17242D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1321510" y="1385076"/>
            <a:ext cx="14631638" cy="1288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9600" spc="-192">
                <a:solidFill>
                  <a:srgbClr val="F0F0EE"/>
                </a:solidFill>
                <a:latin typeface="HK Grotesk Bold"/>
              </a:rPr>
              <a:t>Почему E-commerce?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724365" y="3912356"/>
            <a:ext cx="4220766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17242D"/>
                </a:solidFill>
                <a:latin typeface="HK Grotesk Bold"/>
              </a:rPr>
              <a:t>Борьба с неликвидом  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5921091" y="5128137"/>
            <a:ext cx="3695803" cy="2526818"/>
            <a:chOff x="0" y="0"/>
            <a:chExt cx="1913890" cy="130852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913890" cy="1308525"/>
            </a:xfrm>
            <a:custGeom>
              <a:avLst/>
              <a:gdLst/>
              <a:ahLst/>
              <a:cxnLst/>
              <a:rect l="l" t="t" r="r" b="b"/>
              <a:pathLst>
                <a:path w="1913890" h="1308525">
                  <a:moveTo>
                    <a:pt x="0" y="0"/>
                  </a:moveTo>
                  <a:lnTo>
                    <a:pt x="1913890" y="0"/>
                  </a:lnTo>
                  <a:lnTo>
                    <a:pt x="1913890" y="1308525"/>
                  </a:lnTo>
                  <a:lnTo>
                    <a:pt x="0" y="1308525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6309733" y="5627006"/>
            <a:ext cx="2918520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HK Grotesk Bold"/>
              </a:rPr>
              <a:t>Неликвида </a:t>
            </a:r>
            <a:r>
              <a:rPr lang="en-US" sz="2799">
                <a:solidFill>
                  <a:srgbClr val="FFFFFF"/>
                </a:solidFill>
                <a:latin typeface="HK Grotesk Bold"/>
              </a:rPr>
              <a:t>стало 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HK Grotesk Bold"/>
              </a:rPr>
              <a:t>после внедрения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HK Grotesk Bold"/>
              </a:rPr>
              <a:t>11 штук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895600" y="7748270"/>
            <a:ext cx="1657888" cy="157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800" dirty="0">
                <a:solidFill>
                  <a:srgbClr val="000000"/>
                </a:solidFill>
                <a:latin typeface="HK Grotesk Bold"/>
              </a:rPr>
              <a:t>ДО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834748" y="7748270"/>
            <a:ext cx="3868489" cy="151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800" dirty="0">
                <a:solidFill>
                  <a:srgbClr val="FF5757"/>
                </a:solidFill>
                <a:latin typeface="HK Grotesk Bold"/>
              </a:rPr>
              <a:t>ПОСЛЕ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309382" y="5525259"/>
            <a:ext cx="2852142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HK Grotesk Bold"/>
              </a:rPr>
              <a:t>Неликвида было</a:t>
            </a:r>
            <a:r>
              <a:rPr lang="en-US" sz="2799">
                <a:solidFill>
                  <a:srgbClr val="FFFFFF"/>
                </a:solidFill>
                <a:latin typeface="HK Grotesk Bold"/>
              </a:rPr>
              <a:t> 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HK Grotesk Bold"/>
              </a:rPr>
              <a:t>до внедрения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HK Grotesk Bold"/>
              </a:rPr>
              <a:t>24 штук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987892" y="9279299"/>
            <a:ext cx="8146707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 dirty="0" err="1">
                <a:solidFill>
                  <a:srgbClr val="17242D"/>
                </a:solidFill>
                <a:latin typeface="HK Grotesk Bold"/>
              </a:rPr>
              <a:t>Примерно</a:t>
            </a:r>
            <a:r>
              <a:rPr lang="en-US" sz="3150" dirty="0">
                <a:solidFill>
                  <a:srgbClr val="17242D"/>
                </a:solidFill>
                <a:latin typeface="HK Grotesk Bold"/>
              </a:rPr>
              <a:t> в 2 </a:t>
            </a:r>
            <a:r>
              <a:rPr lang="en-US" sz="3150" dirty="0" err="1">
                <a:solidFill>
                  <a:srgbClr val="17242D"/>
                </a:solidFill>
                <a:latin typeface="HK Grotesk Bold"/>
              </a:rPr>
              <a:t>раза</a:t>
            </a:r>
            <a:r>
              <a:rPr lang="en-US" sz="3150" dirty="0">
                <a:solidFill>
                  <a:srgbClr val="17242D"/>
                </a:solidFill>
                <a:latin typeface="HK Grotesk Bold"/>
              </a:rPr>
              <a:t> </a:t>
            </a:r>
            <a:r>
              <a:rPr lang="en-US" sz="3150" dirty="0" err="1">
                <a:solidFill>
                  <a:srgbClr val="17242D"/>
                </a:solidFill>
                <a:latin typeface="HK Grotesk Bold"/>
              </a:rPr>
              <a:t>динамика</a:t>
            </a:r>
            <a:r>
              <a:rPr lang="en-US" sz="3150" dirty="0">
                <a:solidFill>
                  <a:srgbClr val="17242D"/>
                </a:solidFill>
                <a:latin typeface="HK Grotesk Bold"/>
              </a:rPr>
              <a:t> </a:t>
            </a:r>
            <a:r>
              <a:rPr lang="en-US" sz="3150" dirty="0" err="1">
                <a:solidFill>
                  <a:srgbClr val="17242D"/>
                </a:solidFill>
                <a:latin typeface="HK Grotesk Bold"/>
              </a:rPr>
              <a:t>уменьшения</a:t>
            </a:r>
            <a:endParaRPr lang="en-US" sz="3150" dirty="0">
              <a:solidFill>
                <a:srgbClr val="17242D"/>
              </a:solidFill>
              <a:latin typeface="HK Grotesk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21510" y="3126358"/>
            <a:ext cx="17127597" cy="698461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2046628" y="4128129"/>
            <a:ext cx="4286051" cy="4244505"/>
            <a:chOff x="0" y="0"/>
            <a:chExt cx="5714735" cy="5659340"/>
          </a:xfrm>
        </p:grpSpPr>
        <p:sp>
          <p:nvSpPr>
            <p:cNvPr id="4" name="TextBox 4"/>
            <p:cNvSpPr txBox="1"/>
            <p:nvPr/>
          </p:nvSpPr>
          <p:spPr>
            <a:xfrm>
              <a:off x="692102" y="5187244"/>
              <a:ext cx="2385751" cy="472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Arimo Bold"/>
                </a:rPr>
                <a:t>Выкуплено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328984" y="5187244"/>
              <a:ext cx="2385751" cy="472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Arimo Bold"/>
                </a:rPr>
                <a:t>Реализовано</a:t>
              </a:r>
            </a:p>
          </p:txBody>
        </p: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692102" y="212236"/>
              <a:ext cx="5022633" cy="5022633"/>
              <a:chOff x="0" y="0"/>
              <a:chExt cx="7851292" cy="785129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-6350"/>
                <a:ext cx="7851291" cy="7863991"/>
              </a:xfrm>
              <a:custGeom>
                <a:avLst/>
                <a:gdLst/>
                <a:ahLst/>
                <a:cxnLst/>
                <a:rect l="l" t="t" r="r" b="b"/>
                <a:pathLst>
                  <a:path w="7851291" h="7863991">
                    <a:moveTo>
                      <a:pt x="0" y="0"/>
                    </a:moveTo>
                    <a:lnTo>
                      <a:pt x="7851291" y="0"/>
                    </a:lnTo>
                    <a:lnTo>
                      <a:pt x="7851291" y="12700"/>
                    </a:lnTo>
                    <a:lnTo>
                      <a:pt x="0" y="12700"/>
                    </a:lnTo>
                    <a:close/>
                    <a:moveTo>
                      <a:pt x="0" y="1962823"/>
                    </a:moveTo>
                    <a:lnTo>
                      <a:pt x="7851291" y="1962823"/>
                    </a:lnTo>
                    <a:lnTo>
                      <a:pt x="7851291" y="1975523"/>
                    </a:lnTo>
                    <a:lnTo>
                      <a:pt x="0" y="1975523"/>
                    </a:lnTo>
                    <a:close/>
                    <a:moveTo>
                      <a:pt x="0" y="3925646"/>
                    </a:moveTo>
                    <a:lnTo>
                      <a:pt x="7851291" y="3925646"/>
                    </a:lnTo>
                    <a:lnTo>
                      <a:pt x="7851291" y="3938346"/>
                    </a:lnTo>
                    <a:lnTo>
                      <a:pt x="0" y="3938346"/>
                    </a:lnTo>
                    <a:close/>
                    <a:moveTo>
                      <a:pt x="0" y="5888469"/>
                    </a:moveTo>
                    <a:lnTo>
                      <a:pt x="7851291" y="5888469"/>
                    </a:lnTo>
                    <a:lnTo>
                      <a:pt x="7851291" y="5901169"/>
                    </a:lnTo>
                    <a:lnTo>
                      <a:pt x="0" y="5901169"/>
                    </a:lnTo>
                    <a:close/>
                    <a:moveTo>
                      <a:pt x="0" y="7851291"/>
                    </a:moveTo>
                    <a:lnTo>
                      <a:pt x="7851291" y="7851291"/>
                    </a:lnTo>
                    <a:lnTo>
                      <a:pt x="7851291" y="7863991"/>
                    </a:lnTo>
                    <a:lnTo>
                      <a:pt x="0" y="7863991"/>
                    </a:lnTo>
                    <a:close/>
                  </a:path>
                </a:pathLst>
              </a:custGeom>
              <a:solidFill>
                <a:srgbClr val="222222">
                  <a:alpha val="24705"/>
                </a:srgbClr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0" y="-47625"/>
              <a:ext cx="692102" cy="472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Arimo Bold"/>
                </a:rPr>
                <a:t>100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97653" y="1208033"/>
              <a:ext cx="494449" cy="472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Arimo Bold"/>
                </a:rPr>
                <a:t>75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97653" y="2463691"/>
              <a:ext cx="494449" cy="472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Arimo Bold"/>
                </a:rPr>
                <a:t>50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97653" y="3719350"/>
              <a:ext cx="494449" cy="472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Arimo Bold"/>
                </a:rPr>
                <a:t>25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95432" y="4975008"/>
              <a:ext cx="296669" cy="472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Arimo Bold"/>
                </a:rPr>
                <a:t>0 </a:t>
              </a:r>
            </a:p>
          </p:txBody>
        </p: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692102" y="212236"/>
              <a:ext cx="5022633" cy="5022633"/>
              <a:chOff x="0" y="0"/>
              <a:chExt cx="7851292" cy="785129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1328370"/>
                <a:ext cx="3729363" cy="6522922"/>
              </a:xfrm>
              <a:custGeom>
                <a:avLst/>
                <a:gdLst/>
                <a:ahLst/>
                <a:cxnLst/>
                <a:rect l="l" t="t" r="r" b="b"/>
                <a:pathLst>
                  <a:path w="3729363" h="6522922">
                    <a:moveTo>
                      <a:pt x="0" y="6522921"/>
                    </a:moveTo>
                    <a:lnTo>
                      <a:pt x="0" y="298349"/>
                    </a:lnTo>
                    <a:lnTo>
                      <a:pt x="0" y="298349"/>
                    </a:lnTo>
                    <a:cubicBezTo>
                      <a:pt x="0" y="219222"/>
                      <a:pt x="31433" y="143335"/>
                      <a:pt x="87384" y="87384"/>
                    </a:cubicBezTo>
                    <a:cubicBezTo>
                      <a:pt x="143336" y="31433"/>
                      <a:pt x="219222" y="0"/>
                      <a:pt x="298349" y="0"/>
                    </a:cubicBezTo>
                    <a:lnTo>
                      <a:pt x="3431015" y="0"/>
                    </a:lnTo>
                    <a:cubicBezTo>
                      <a:pt x="3595788" y="0"/>
                      <a:pt x="3729363" y="133575"/>
                      <a:pt x="3729363" y="298349"/>
                    </a:cubicBezTo>
                    <a:lnTo>
                      <a:pt x="3729363" y="6522921"/>
                    </a:lnTo>
                    <a:close/>
                  </a:path>
                </a:pathLst>
              </a:custGeom>
              <a:solidFill>
                <a:srgbClr val="17242D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4121928" y="4625912"/>
                <a:ext cx="3729363" cy="3225379"/>
              </a:xfrm>
              <a:custGeom>
                <a:avLst/>
                <a:gdLst/>
                <a:ahLst/>
                <a:cxnLst/>
                <a:rect l="l" t="t" r="r" b="b"/>
                <a:pathLst>
                  <a:path w="3729363" h="3225379">
                    <a:moveTo>
                      <a:pt x="0" y="3225379"/>
                    </a:moveTo>
                    <a:lnTo>
                      <a:pt x="0" y="298349"/>
                    </a:lnTo>
                    <a:cubicBezTo>
                      <a:pt x="0" y="133576"/>
                      <a:pt x="133576" y="0"/>
                      <a:pt x="298349" y="0"/>
                    </a:cubicBezTo>
                    <a:lnTo>
                      <a:pt x="3431015" y="0"/>
                    </a:lnTo>
                    <a:cubicBezTo>
                      <a:pt x="3595789" y="1"/>
                      <a:pt x="3729363" y="133576"/>
                      <a:pt x="3729363" y="298349"/>
                    </a:cubicBezTo>
                    <a:lnTo>
                      <a:pt x="3729363" y="3225379"/>
                    </a:lnTo>
                    <a:close/>
                  </a:path>
                </a:pathLst>
              </a:custGeom>
              <a:solidFill>
                <a:srgbClr val="17242D"/>
              </a:solidFill>
            </p:spPr>
          </p:sp>
        </p:grpSp>
      </p:grpSp>
      <p:grpSp>
        <p:nvGrpSpPr>
          <p:cNvPr id="16" name="Group 16"/>
          <p:cNvGrpSpPr/>
          <p:nvPr/>
        </p:nvGrpSpPr>
        <p:grpSpPr>
          <a:xfrm>
            <a:off x="1887552" y="5128137"/>
            <a:ext cx="3695803" cy="2526818"/>
            <a:chOff x="0" y="0"/>
            <a:chExt cx="1913890" cy="130852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1308525"/>
            </a:xfrm>
            <a:custGeom>
              <a:avLst/>
              <a:gdLst/>
              <a:ahLst/>
              <a:cxnLst/>
              <a:rect l="l" t="t" r="r" b="b"/>
              <a:pathLst>
                <a:path w="1913890" h="1308525">
                  <a:moveTo>
                    <a:pt x="0" y="0"/>
                  </a:moveTo>
                  <a:lnTo>
                    <a:pt x="1913890" y="0"/>
                  </a:lnTo>
                  <a:lnTo>
                    <a:pt x="1913890" y="1308525"/>
                  </a:lnTo>
                  <a:lnTo>
                    <a:pt x="0" y="1308525"/>
                  </a:lnTo>
                  <a:close/>
                </a:path>
              </a:pathLst>
            </a:custGeom>
            <a:solidFill>
              <a:srgbClr val="17242D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321510" y="1385076"/>
            <a:ext cx="14631638" cy="1288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9600" spc="-192">
                <a:solidFill>
                  <a:srgbClr val="F0F0EE"/>
                </a:solidFill>
                <a:latin typeface="HK Grotesk Bold"/>
              </a:rPr>
              <a:t>Почему E-commerce?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983350" y="3708186"/>
            <a:ext cx="5702796" cy="1091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17242D"/>
                </a:solidFill>
                <a:latin typeface="HK Grotesk Bold"/>
              </a:rPr>
              <a:t>Сделано выкупов при помощи</a:t>
            </a:r>
          </a:p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17242D"/>
                </a:solidFill>
                <a:latin typeface="HK Grotesk Bold"/>
              </a:rPr>
              <a:t>E-commerce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921091" y="5128137"/>
            <a:ext cx="3695803" cy="2526818"/>
            <a:chOff x="0" y="0"/>
            <a:chExt cx="1913890" cy="130852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13890" cy="1308525"/>
            </a:xfrm>
            <a:custGeom>
              <a:avLst/>
              <a:gdLst/>
              <a:ahLst/>
              <a:cxnLst/>
              <a:rect l="l" t="t" r="r" b="b"/>
              <a:pathLst>
                <a:path w="1913890" h="1308525">
                  <a:moveTo>
                    <a:pt x="0" y="0"/>
                  </a:moveTo>
                  <a:lnTo>
                    <a:pt x="1913890" y="0"/>
                  </a:lnTo>
                  <a:lnTo>
                    <a:pt x="1913890" y="1308525"/>
                  </a:lnTo>
                  <a:lnTo>
                    <a:pt x="0" y="1308525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2667000" y="7748270"/>
            <a:ext cx="1886488" cy="157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800" dirty="0">
                <a:solidFill>
                  <a:srgbClr val="000000"/>
                </a:solidFill>
                <a:latin typeface="HK Grotesk Bold"/>
              </a:rPr>
              <a:t>ДО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834748" y="7748270"/>
            <a:ext cx="3868489" cy="151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800" dirty="0">
                <a:solidFill>
                  <a:srgbClr val="FF5757"/>
                </a:solidFill>
                <a:latin typeface="HK Grotesk Bold"/>
              </a:rPr>
              <a:t>ПОСЛЕ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293434" y="5239021"/>
            <a:ext cx="884039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FFFFFF"/>
                </a:solidFill>
                <a:latin typeface="HK Grotesk Bold"/>
              </a:rPr>
              <a:t>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553488" y="9191625"/>
            <a:ext cx="10159359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 dirty="0" err="1">
                <a:solidFill>
                  <a:srgbClr val="17242D"/>
                </a:solidFill>
                <a:latin typeface="HK Grotesk Bold"/>
              </a:rPr>
              <a:t>Из</a:t>
            </a:r>
            <a:r>
              <a:rPr lang="en-US" sz="3150" dirty="0">
                <a:solidFill>
                  <a:srgbClr val="17242D"/>
                </a:solidFill>
                <a:latin typeface="HK Grotesk Bold"/>
              </a:rPr>
              <a:t> </a:t>
            </a:r>
            <a:r>
              <a:rPr lang="en-US" sz="3150" dirty="0" err="1">
                <a:solidFill>
                  <a:srgbClr val="17242D"/>
                </a:solidFill>
                <a:latin typeface="HK Grotesk Bold"/>
              </a:rPr>
              <a:t>них</a:t>
            </a:r>
            <a:r>
              <a:rPr lang="en-US" sz="3150" dirty="0">
                <a:solidFill>
                  <a:srgbClr val="17242D"/>
                </a:solidFill>
                <a:latin typeface="HK Grotesk Bold"/>
              </a:rPr>
              <a:t> </a:t>
            </a:r>
            <a:r>
              <a:rPr lang="en-US" sz="3150" dirty="0" err="1">
                <a:solidFill>
                  <a:srgbClr val="17242D"/>
                </a:solidFill>
                <a:latin typeface="HK Grotesk Bold"/>
              </a:rPr>
              <a:t>реализовано</a:t>
            </a:r>
            <a:r>
              <a:rPr lang="en-US" sz="3150" dirty="0">
                <a:solidFill>
                  <a:srgbClr val="17242D"/>
                </a:solidFill>
                <a:latin typeface="HK Grotesk Bold"/>
              </a:rPr>
              <a:t> 41 </a:t>
            </a:r>
            <a:r>
              <a:rPr lang="en-US" sz="3150" dirty="0" err="1">
                <a:solidFill>
                  <a:srgbClr val="17242D"/>
                </a:solidFill>
                <a:latin typeface="HK Grotesk Bold"/>
              </a:rPr>
              <a:t>шт</a:t>
            </a:r>
            <a:r>
              <a:rPr lang="en-US" sz="3150" dirty="0">
                <a:solidFill>
                  <a:srgbClr val="17242D"/>
                </a:solidFill>
                <a:latin typeface="HK Grotesk Bold"/>
              </a:rPr>
              <a:t>.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755447" y="5239021"/>
            <a:ext cx="1897585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 dirty="0">
                <a:solidFill>
                  <a:srgbClr val="FFFFFF"/>
                </a:solidFill>
                <a:latin typeface="HK Grotesk Bold"/>
              </a:rPr>
              <a:t>83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21510" y="3126358"/>
            <a:ext cx="17127597" cy="698461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2190944" y="3809301"/>
            <a:ext cx="5016373" cy="4964843"/>
            <a:chOff x="0" y="0"/>
            <a:chExt cx="6688498" cy="6619790"/>
          </a:xfrm>
        </p:grpSpPr>
        <p:sp>
          <p:nvSpPr>
            <p:cNvPr id="4" name="TextBox 4"/>
            <p:cNvSpPr txBox="1"/>
            <p:nvPr/>
          </p:nvSpPr>
          <p:spPr>
            <a:xfrm>
              <a:off x="791037" y="6081087"/>
              <a:ext cx="2801294" cy="538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000000"/>
                  </a:solidFill>
                  <a:latin typeface="Arimo Bold"/>
                </a:rPr>
                <a:t>Комиссий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87204" y="6081087"/>
              <a:ext cx="2801294" cy="538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000000"/>
                  </a:solidFill>
                  <a:latin typeface="Arimo Bold"/>
                </a:rPr>
                <a:t>Реализовано</a:t>
              </a:r>
            </a:p>
          </p:txBody>
        </p: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791037" y="240777"/>
              <a:ext cx="5897461" cy="5897461"/>
              <a:chOff x="0" y="0"/>
              <a:chExt cx="7851292" cy="785129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-6350"/>
                <a:ext cx="7851291" cy="7863991"/>
              </a:xfrm>
              <a:custGeom>
                <a:avLst/>
                <a:gdLst/>
                <a:ahLst/>
                <a:cxnLst/>
                <a:rect l="l" t="t" r="r" b="b"/>
                <a:pathLst>
                  <a:path w="7851291" h="7863991">
                    <a:moveTo>
                      <a:pt x="0" y="0"/>
                    </a:moveTo>
                    <a:lnTo>
                      <a:pt x="7851291" y="0"/>
                    </a:lnTo>
                    <a:lnTo>
                      <a:pt x="7851291" y="12700"/>
                    </a:lnTo>
                    <a:lnTo>
                      <a:pt x="0" y="12700"/>
                    </a:lnTo>
                    <a:close/>
                    <a:moveTo>
                      <a:pt x="0" y="2617097"/>
                    </a:moveTo>
                    <a:lnTo>
                      <a:pt x="7851291" y="2617097"/>
                    </a:lnTo>
                    <a:lnTo>
                      <a:pt x="7851291" y="2629797"/>
                    </a:lnTo>
                    <a:lnTo>
                      <a:pt x="0" y="2629797"/>
                    </a:lnTo>
                    <a:close/>
                    <a:moveTo>
                      <a:pt x="0" y="5234194"/>
                    </a:moveTo>
                    <a:lnTo>
                      <a:pt x="7851291" y="5234194"/>
                    </a:lnTo>
                    <a:lnTo>
                      <a:pt x="7851291" y="5246894"/>
                    </a:lnTo>
                    <a:lnTo>
                      <a:pt x="0" y="5246894"/>
                    </a:lnTo>
                    <a:close/>
                    <a:moveTo>
                      <a:pt x="0" y="7851291"/>
                    </a:moveTo>
                    <a:lnTo>
                      <a:pt x="7851291" y="7851291"/>
                    </a:lnTo>
                    <a:lnTo>
                      <a:pt x="7851291" y="7863991"/>
                    </a:lnTo>
                    <a:lnTo>
                      <a:pt x="0" y="7863991"/>
                    </a:lnTo>
                    <a:close/>
                  </a:path>
                </a:pathLst>
              </a:custGeom>
              <a:solidFill>
                <a:srgbClr val="222222">
                  <a:alpha val="24705"/>
                </a:srgbClr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0" y="-57150"/>
              <a:ext cx="791037" cy="538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399">
                  <a:solidFill>
                    <a:srgbClr val="000000"/>
                  </a:solidFill>
                  <a:latin typeface="Arimo Bold"/>
                </a:rPr>
                <a:t>150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08670"/>
              <a:ext cx="791037" cy="538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399">
                  <a:solidFill>
                    <a:srgbClr val="000000"/>
                  </a:solidFill>
                  <a:latin typeface="Arimo Bold"/>
                </a:rPr>
                <a:t>100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25968" y="3874490"/>
              <a:ext cx="565069" cy="538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399">
                  <a:solidFill>
                    <a:srgbClr val="000000"/>
                  </a:solidFill>
                  <a:latin typeface="Arimo Bold"/>
                </a:rPr>
                <a:t>50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51936" y="5840311"/>
              <a:ext cx="339101" cy="538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399">
                  <a:solidFill>
                    <a:srgbClr val="000000"/>
                  </a:solidFill>
                  <a:latin typeface="Arimo Bold"/>
                </a:rPr>
                <a:t>0 </a:t>
              </a:r>
            </a:p>
          </p:txBody>
        </p: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791037" y="240777"/>
              <a:ext cx="5897461" cy="5897461"/>
              <a:chOff x="0" y="0"/>
              <a:chExt cx="7851292" cy="785129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1092831"/>
                <a:ext cx="3729363" cy="6758461"/>
              </a:xfrm>
              <a:custGeom>
                <a:avLst/>
                <a:gdLst/>
                <a:ahLst/>
                <a:cxnLst/>
                <a:rect l="l" t="t" r="r" b="b"/>
                <a:pathLst>
                  <a:path w="3729363" h="6758461">
                    <a:moveTo>
                      <a:pt x="0" y="6758460"/>
                    </a:moveTo>
                    <a:lnTo>
                      <a:pt x="0" y="298349"/>
                    </a:lnTo>
                    <a:lnTo>
                      <a:pt x="0" y="298349"/>
                    </a:lnTo>
                    <a:cubicBezTo>
                      <a:pt x="0" y="219222"/>
                      <a:pt x="31433" y="143336"/>
                      <a:pt x="87384" y="87384"/>
                    </a:cubicBezTo>
                    <a:cubicBezTo>
                      <a:pt x="143336" y="31433"/>
                      <a:pt x="219222" y="0"/>
                      <a:pt x="298349" y="0"/>
                    </a:cubicBezTo>
                    <a:lnTo>
                      <a:pt x="3431015" y="0"/>
                    </a:lnTo>
                    <a:cubicBezTo>
                      <a:pt x="3595788" y="0"/>
                      <a:pt x="3729363" y="133575"/>
                      <a:pt x="3729363" y="298349"/>
                    </a:cubicBezTo>
                    <a:lnTo>
                      <a:pt x="3729363" y="6758460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4121928" y="6065315"/>
                <a:ext cx="3729363" cy="1785976"/>
              </a:xfrm>
              <a:custGeom>
                <a:avLst/>
                <a:gdLst/>
                <a:ahLst/>
                <a:cxnLst/>
                <a:rect l="l" t="t" r="r" b="b"/>
                <a:pathLst>
                  <a:path w="3729363" h="1785976">
                    <a:moveTo>
                      <a:pt x="0" y="1785976"/>
                    </a:moveTo>
                    <a:lnTo>
                      <a:pt x="0" y="298350"/>
                    </a:lnTo>
                    <a:cubicBezTo>
                      <a:pt x="0" y="133576"/>
                      <a:pt x="133575" y="0"/>
                      <a:pt x="298349" y="0"/>
                    </a:cubicBezTo>
                    <a:lnTo>
                      <a:pt x="3431015" y="0"/>
                    </a:lnTo>
                    <a:cubicBezTo>
                      <a:pt x="3595789" y="1"/>
                      <a:pt x="3729363" y="133576"/>
                      <a:pt x="3729363" y="298350"/>
                    </a:cubicBezTo>
                    <a:lnTo>
                      <a:pt x="3729363" y="1785976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</p:sp>
        </p:grpSp>
      </p:grpSp>
      <p:grpSp>
        <p:nvGrpSpPr>
          <p:cNvPr id="15" name="Group 15"/>
          <p:cNvGrpSpPr/>
          <p:nvPr/>
        </p:nvGrpSpPr>
        <p:grpSpPr>
          <a:xfrm>
            <a:off x="1887552" y="5128137"/>
            <a:ext cx="3695803" cy="2526818"/>
            <a:chOff x="0" y="0"/>
            <a:chExt cx="1913890" cy="130852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1308525"/>
            </a:xfrm>
            <a:custGeom>
              <a:avLst/>
              <a:gdLst/>
              <a:ahLst/>
              <a:cxnLst/>
              <a:rect l="l" t="t" r="r" b="b"/>
              <a:pathLst>
                <a:path w="1913890" h="1308525">
                  <a:moveTo>
                    <a:pt x="0" y="0"/>
                  </a:moveTo>
                  <a:lnTo>
                    <a:pt x="1913890" y="0"/>
                  </a:lnTo>
                  <a:lnTo>
                    <a:pt x="1913890" y="1308525"/>
                  </a:lnTo>
                  <a:lnTo>
                    <a:pt x="0" y="1308525"/>
                  </a:lnTo>
                  <a:close/>
                </a:path>
              </a:pathLst>
            </a:custGeom>
            <a:solidFill>
              <a:srgbClr val="17242D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321510" y="1385076"/>
            <a:ext cx="14631638" cy="1288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9600" spc="-192">
                <a:solidFill>
                  <a:srgbClr val="F0F0EE"/>
                </a:solidFill>
                <a:latin typeface="HK Grotesk Bold"/>
              </a:rPr>
              <a:t>Почему E-commerce?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361225" y="3708186"/>
            <a:ext cx="4947047" cy="1091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17242D"/>
                </a:solidFill>
                <a:latin typeface="HK Grotesk Bold"/>
              </a:rPr>
              <a:t>Привлечено на комиссию</a:t>
            </a:r>
          </a:p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17242D"/>
                </a:solidFill>
                <a:latin typeface="HK Grotesk Bold"/>
              </a:rPr>
              <a:t>до внедрения E-commerce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5921091" y="5128137"/>
            <a:ext cx="3695803" cy="2526818"/>
            <a:chOff x="0" y="0"/>
            <a:chExt cx="1913890" cy="130852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13890" cy="1308525"/>
            </a:xfrm>
            <a:custGeom>
              <a:avLst/>
              <a:gdLst/>
              <a:ahLst/>
              <a:cxnLst/>
              <a:rect l="l" t="t" r="r" b="b"/>
              <a:pathLst>
                <a:path w="1913890" h="1308525">
                  <a:moveTo>
                    <a:pt x="0" y="0"/>
                  </a:moveTo>
                  <a:lnTo>
                    <a:pt x="1913890" y="0"/>
                  </a:lnTo>
                  <a:lnTo>
                    <a:pt x="1913890" y="1308525"/>
                  </a:lnTo>
                  <a:lnTo>
                    <a:pt x="0" y="1308525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2667000" y="7748270"/>
            <a:ext cx="1886488" cy="157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800" dirty="0">
                <a:solidFill>
                  <a:srgbClr val="000000"/>
                </a:solidFill>
                <a:latin typeface="HK Grotesk Bold"/>
              </a:rPr>
              <a:t>ДО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834748" y="7748270"/>
            <a:ext cx="3868489" cy="151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800">
                <a:solidFill>
                  <a:srgbClr val="FF5757"/>
                </a:solidFill>
                <a:latin typeface="HK Grotesk Bold"/>
              </a:rPr>
              <a:t>ПОСЛЕ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667000" y="5239021"/>
            <a:ext cx="1952492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 dirty="0">
                <a:solidFill>
                  <a:srgbClr val="FFFFFF"/>
                </a:solidFill>
                <a:latin typeface="HK Grotesk Bold"/>
              </a:rPr>
              <a:t>12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19600" y="9310710"/>
            <a:ext cx="9922513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 dirty="0" err="1">
                <a:solidFill>
                  <a:srgbClr val="17242D"/>
                </a:solidFill>
                <a:latin typeface="HK Grotesk Bold"/>
              </a:rPr>
              <a:t>Из</a:t>
            </a:r>
            <a:r>
              <a:rPr lang="en-US" sz="3150" dirty="0">
                <a:solidFill>
                  <a:srgbClr val="17242D"/>
                </a:solidFill>
                <a:latin typeface="HK Grotesk Bold"/>
              </a:rPr>
              <a:t> </a:t>
            </a:r>
            <a:r>
              <a:rPr lang="en-US" sz="3150" dirty="0" err="1">
                <a:solidFill>
                  <a:srgbClr val="17242D"/>
                </a:solidFill>
                <a:latin typeface="HK Grotesk Bold"/>
              </a:rPr>
              <a:t>них</a:t>
            </a:r>
            <a:r>
              <a:rPr lang="en-US" sz="3150" dirty="0">
                <a:solidFill>
                  <a:srgbClr val="17242D"/>
                </a:solidFill>
                <a:latin typeface="HK Grotesk Bold"/>
              </a:rPr>
              <a:t> </a:t>
            </a:r>
            <a:r>
              <a:rPr lang="en-US" sz="3150" dirty="0" err="1">
                <a:solidFill>
                  <a:srgbClr val="17242D"/>
                </a:solidFill>
                <a:latin typeface="HK Grotesk Bold"/>
              </a:rPr>
              <a:t>реализовано</a:t>
            </a:r>
            <a:r>
              <a:rPr lang="en-US" sz="3150" dirty="0">
                <a:solidFill>
                  <a:srgbClr val="17242D"/>
                </a:solidFill>
                <a:latin typeface="HK Grotesk Bold"/>
              </a:rPr>
              <a:t> 34 </a:t>
            </a:r>
            <a:r>
              <a:rPr lang="en-US" sz="3150" dirty="0" err="1">
                <a:solidFill>
                  <a:srgbClr val="17242D"/>
                </a:solidFill>
                <a:latin typeface="HK Grotesk Bold"/>
              </a:rPr>
              <a:t>шт</a:t>
            </a:r>
            <a:r>
              <a:rPr lang="en-US" sz="3150" dirty="0">
                <a:solidFill>
                  <a:srgbClr val="17242D"/>
                </a:solidFill>
                <a:latin typeface="HK Grotesk Bold"/>
              </a:rPr>
              <a:t>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324600" y="5239021"/>
            <a:ext cx="2770451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 dirty="0">
                <a:solidFill>
                  <a:srgbClr val="FFFFFF"/>
                </a:solidFill>
                <a:latin typeface="HK Grotesk Bold"/>
              </a:rPr>
              <a:t>129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21510" y="3126358"/>
            <a:ext cx="17127597" cy="698461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2799638" y="3444637"/>
            <a:ext cx="4831725" cy="6136604"/>
            <a:chOff x="0" y="0"/>
            <a:chExt cx="6442300" cy="8182139"/>
          </a:xfrm>
        </p:grpSpPr>
        <p:sp>
          <p:nvSpPr>
            <p:cNvPr id="4" name="TextBox 4"/>
            <p:cNvSpPr txBox="1"/>
            <p:nvPr/>
          </p:nvSpPr>
          <p:spPr>
            <a:xfrm rot="-2700000">
              <a:off x="-435612" y="6386914"/>
              <a:ext cx="3888131" cy="492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4"/>
                </a:lnSpc>
              </a:pPr>
              <a:r>
                <a:rPr lang="en-US" sz="2174">
                  <a:solidFill>
                    <a:srgbClr val="000000"/>
                  </a:solidFill>
                  <a:latin typeface="Arimo Bold"/>
                </a:rPr>
                <a:t>Обмен на новое авто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 rot="-2700000">
              <a:off x="3499865" y="5810008"/>
              <a:ext cx="2256396" cy="492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4"/>
                </a:lnSpc>
              </a:pPr>
              <a:r>
                <a:rPr lang="en-US" sz="2174">
                  <a:solidFill>
                    <a:srgbClr val="000000"/>
                  </a:solidFill>
                  <a:latin typeface="Arimo Bold"/>
                </a:rPr>
                <a:t>Обмена АсП</a:t>
              </a:r>
            </a:p>
          </p:txBody>
        </p: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1599052" y="217785"/>
              <a:ext cx="4843248" cy="4843248"/>
              <a:chOff x="0" y="0"/>
              <a:chExt cx="7851292" cy="785129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-6350"/>
                <a:ext cx="7851291" cy="7863991"/>
              </a:xfrm>
              <a:custGeom>
                <a:avLst/>
                <a:gdLst/>
                <a:ahLst/>
                <a:cxnLst/>
                <a:rect l="l" t="t" r="r" b="b"/>
                <a:pathLst>
                  <a:path w="7851291" h="7863991">
                    <a:moveTo>
                      <a:pt x="0" y="0"/>
                    </a:moveTo>
                    <a:lnTo>
                      <a:pt x="7851291" y="0"/>
                    </a:lnTo>
                    <a:lnTo>
                      <a:pt x="7851291" y="12700"/>
                    </a:lnTo>
                    <a:lnTo>
                      <a:pt x="0" y="12700"/>
                    </a:lnTo>
                    <a:close/>
                    <a:moveTo>
                      <a:pt x="0" y="2617097"/>
                    </a:moveTo>
                    <a:lnTo>
                      <a:pt x="7851291" y="2617097"/>
                    </a:lnTo>
                    <a:lnTo>
                      <a:pt x="7851291" y="2629797"/>
                    </a:lnTo>
                    <a:lnTo>
                      <a:pt x="0" y="2629797"/>
                    </a:lnTo>
                    <a:close/>
                    <a:moveTo>
                      <a:pt x="0" y="5234194"/>
                    </a:moveTo>
                    <a:lnTo>
                      <a:pt x="7851291" y="5234194"/>
                    </a:lnTo>
                    <a:lnTo>
                      <a:pt x="7851291" y="5246894"/>
                    </a:lnTo>
                    <a:lnTo>
                      <a:pt x="0" y="5246894"/>
                    </a:lnTo>
                    <a:close/>
                    <a:moveTo>
                      <a:pt x="0" y="7851291"/>
                    </a:moveTo>
                    <a:lnTo>
                      <a:pt x="7851291" y="7851291"/>
                    </a:lnTo>
                    <a:lnTo>
                      <a:pt x="7851291" y="7863991"/>
                    </a:lnTo>
                    <a:lnTo>
                      <a:pt x="0" y="7863991"/>
                    </a:lnTo>
                    <a:close/>
                  </a:path>
                </a:pathLst>
              </a:custGeom>
              <a:solidFill>
                <a:srgbClr val="222222">
                  <a:alpha val="24705"/>
                </a:srgbClr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087008" y="-57150"/>
              <a:ext cx="512044" cy="492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44"/>
                </a:lnSpc>
              </a:pPr>
              <a:r>
                <a:rPr lang="en-US" sz="2174">
                  <a:solidFill>
                    <a:srgbClr val="000000"/>
                  </a:solidFill>
                  <a:latin typeface="Arimo Bold"/>
                </a:rPr>
                <a:t>30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87008" y="1557266"/>
              <a:ext cx="512044" cy="492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44"/>
                </a:lnSpc>
              </a:pPr>
              <a:r>
                <a:rPr lang="en-US" sz="2174">
                  <a:solidFill>
                    <a:srgbClr val="000000"/>
                  </a:solidFill>
                  <a:latin typeface="Arimo Bold"/>
                </a:rPr>
                <a:t>20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87008" y="3171682"/>
              <a:ext cx="512044" cy="492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44"/>
                </a:lnSpc>
              </a:pPr>
              <a:r>
                <a:rPr lang="en-US" sz="2174">
                  <a:solidFill>
                    <a:srgbClr val="000000"/>
                  </a:solidFill>
                  <a:latin typeface="Arimo Bold"/>
                </a:rPr>
                <a:t>10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91801" y="4786098"/>
              <a:ext cx="307251" cy="492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44"/>
                </a:lnSpc>
              </a:pPr>
              <a:r>
                <a:rPr lang="en-US" sz="2174">
                  <a:solidFill>
                    <a:srgbClr val="000000"/>
                  </a:solidFill>
                  <a:latin typeface="Arimo Bold"/>
                </a:rPr>
                <a:t>0 </a:t>
              </a:r>
            </a:p>
          </p:txBody>
        </p: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1599052" y="217785"/>
              <a:ext cx="4843248" cy="4843248"/>
              <a:chOff x="0" y="0"/>
              <a:chExt cx="7851292" cy="785129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4704425"/>
                <a:ext cx="3729363" cy="3146866"/>
              </a:xfrm>
              <a:custGeom>
                <a:avLst/>
                <a:gdLst/>
                <a:ahLst/>
                <a:cxnLst/>
                <a:rect l="l" t="t" r="r" b="b"/>
                <a:pathLst>
                  <a:path w="3729363" h="3146866">
                    <a:moveTo>
                      <a:pt x="0" y="3146866"/>
                    </a:moveTo>
                    <a:lnTo>
                      <a:pt x="0" y="298349"/>
                    </a:lnTo>
                    <a:cubicBezTo>
                      <a:pt x="0" y="219222"/>
                      <a:pt x="31433" y="143336"/>
                      <a:pt x="87384" y="87384"/>
                    </a:cubicBezTo>
                    <a:cubicBezTo>
                      <a:pt x="143336" y="31433"/>
                      <a:pt x="219222" y="0"/>
                      <a:pt x="298349" y="0"/>
                    </a:cubicBezTo>
                    <a:lnTo>
                      <a:pt x="3431015" y="0"/>
                    </a:lnTo>
                    <a:cubicBezTo>
                      <a:pt x="3595788" y="0"/>
                      <a:pt x="3729363" y="133575"/>
                      <a:pt x="3729363" y="298349"/>
                    </a:cubicBezTo>
                    <a:lnTo>
                      <a:pt x="3729363" y="3146866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4121928" y="1040489"/>
                <a:ext cx="3729363" cy="6810802"/>
              </a:xfrm>
              <a:custGeom>
                <a:avLst/>
                <a:gdLst/>
                <a:ahLst/>
                <a:cxnLst/>
                <a:rect l="l" t="t" r="r" b="b"/>
                <a:pathLst>
                  <a:path w="3729363" h="6810802">
                    <a:moveTo>
                      <a:pt x="0" y="6810802"/>
                    </a:moveTo>
                    <a:lnTo>
                      <a:pt x="0" y="298349"/>
                    </a:lnTo>
                    <a:cubicBezTo>
                      <a:pt x="0" y="133575"/>
                      <a:pt x="133575" y="0"/>
                      <a:pt x="298349" y="0"/>
                    </a:cubicBezTo>
                    <a:lnTo>
                      <a:pt x="3431015" y="0"/>
                    </a:lnTo>
                    <a:cubicBezTo>
                      <a:pt x="3595789" y="0"/>
                      <a:pt x="3729363" y="133576"/>
                      <a:pt x="3729363" y="298349"/>
                    </a:cubicBezTo>
                    <a:lnTo>
                      <a:pt x="3729363" y="6810802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</p:sp>
        </p:grpSp>
      </p:grpSp>
      <p:grpSp>
        <p:nvGrpSpPr>
          <p:cNvPr id="15" name="Group 15"/>
          <p:cNvGrpSpPr/>
          <p:nvPr/>
        </p:nvGrpSpPr>
        <p:grpSpPr>
          <a:xfrm>
            <a:off x="1887552" y="5128137"/>
            <a:ext cx="3695803" cy="2526818"/>
            <a:chOff x="0" y="0"/>
            <a:chExt cx="1913890" cy="130852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1308525"/>
            </a:xfrm>
            <a:custGeom>
              <a:avLst/>
              <a:gdLst/>
              <a:ahLst/>
              <a:cxnLst/>
              <a:rect l="l" t="t" r="r" b="b"/>
              <a:pathLst>
                <a:path w="1913890" h="1308525">
                  <a:moveTo>
                    <a:pt x="0" y="0"/>
                  </a:moveTo>
                  <a:lnTo>
                    <a:pt x="1913890" y="0"/>
                  </a:lnTo>
                  <a:lnTo>
                    <a:pt x="1913890" y="1308525"/>
                  </a:lnTo>
                  <a:lnTo>
                    <a:pt x="0" y="1308525"/>
                  </a:lnTo>
                  <a:close/>
                </a:path>
              </a:pathLst>
            </a:custGeom>
            <a:solidFill>
              <a:srgbClr val="17242D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321510" y="1385076"/>
            <a:ext cx="14631638" cy="1288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9600" spc="-192">
                <a:solidFill>
                  <a:srgbClr val="F0F0EE"/>
                </a:solidFill>
                <a:latin typeface="HK Grotesk Bold"/>
              </a:rPr>
              <a:t>Почему E-commerce?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88521" y="3708186"/>
            <a:ext cx="7492454" cy="1091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17242D"/>
                </a:solidFill>
                <a:latin typeface="HK Grotesk Bold"/>
              </a:rPr>
              <a:t>Произведено обменов после внедрения</a:t>
            </a:r>
          </a:p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17242D"/>
                </a:solidFill>
                <a:latin typeface="HK Grotesk Bold"/>
              </a:rPr>
              <a:t>E-Commerce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5921091" y="5128137"/>
            <a:ext cx="3695803" cy="2526818"/>
            <a:chOff x="0" y="0"/>
            <a:chExt cx="1913890" cy="130852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13890" cy="1308525"/>
            </a:xfrm>
            <a:custGeom>
              <a:avLst/>
              <a:gdLst/>
              <a:ahLst/>
              <a:cxnLst/>
              <a:rect l="l" t="t" r="r" b="b"/>
              <a:pathLst>
                <a:path w="1913890" h="1308525">
                  <a:moveTo>
                    <a:pt x="0" y="0"/>
                  </a:moveTo>
                  <a:lnTo>
                    <a:pt x="1913890" y="0"/>
                  </a:lnTo>
                  <a:lnTo>
                    <a:pt x="1913890" y="1308525"/>
                  </a:lnTo>
                  <a:lnTo>
                    <a:pt x="0" y="1308525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981200" y="7615585"/>
            <a:ext cx="3600501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HK Grotesk Bold"/>
              </a:rPr>
              <a:t>НОВОЕ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705600" y="7615585"/>
            <a:ext cx="229569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FF5757"/>
                </a:solidFill>
                <a:latin typeface="HK Grotesk Bold"/>
              </a:rPr>
              <a:t>АСП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768656" y="5239021"/>
            <a:ext cx="1850836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 dirty="0">
                <a:solidFill>
                  <a:srgbClr val="FFFFFF"/>
                </a:solidFill>
                <a:latin typeface="HK Grotesk Bold"/>
              </a:rPr>
              <a:t>12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810189" y="9191625"/>
            <a:ext cx="6049119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 dirty="0" err="1">
                <a:solidFill>
                  <a:srgbClr val="17242D"/>
                </a:solidFill>
                <a:latin typeface="HK Grotesk Bold"/>
              </a:rPr>
              <a:t>Произведено</a:t>
            </a:r>
            <a:r>
              <a:rPr lang="en-US" sz="3150" dirty="0">
                <a:solidFill>
                  <a:srgbClr val="17242D"/>
                </a:solidFill>
                <a:latin typeface="HK Grotesk Bold"/>
              </a:rPr>
              <a:t> </a:t>
            </a:r>
            <a:r>
              <a:rPr lang="en-US" sz="3150" dirty="0" err="1">
                <a:solidFill>
                  <a:srgbClr val="17242D"/>
                </a:solidFill>
                <a:latin typeface="HK Grotesk Bold"/>
              </a:rPr>
              <a:t>всего</a:t>
            </a:r>
            <a:r>
              <a:rPr lang="en-US" sz="3150" dirty="0">
                <a:solidFill>
                  <a:srgbClr val="17242D"/>
                </a:solidFill>
                <a:latin typeface="HK Grotesk Bold"/>
              </a:rPr>
              <a:t> 38 </a:t>
            </a:r>
            <a:r>
              <a:rPr lang="en-US" sz="3150" dirty="0" err="1">
                <a:solidFill>
                  <a:srgbClr val="17242D"/>
                </a:solidFill>
                <a:latin typeface="HK Grotesk Bold"/>
              </a:rPr>
              <a:t>обменов</a:t>
            </a:r>
            <a:r>
              <a:rPr lang="en-US" sz="3150" dirty="0">
                <a:solidFill>
                  <a:srgbClr val="17242D"/>
                </a:solidFill>
                <a:latin typeface="HK Grotesk Bold"/>
              </a:rPr>
              <a:t> 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464459" y="5239021"/>
            <a:ext cx="2188573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 dirty="0">
                <a:solidFill>
                  <a:srgbClr val="FFFFFF"/>
                </a:solidFill>
                <a:latin typeface="HK Grotesk Bold"/>
              </a:rPr>
              <a:t>26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4236" y="0"/>
            <a:ext cx="17503764" cy="2522696"/>
          </a:xfrm>
          <a:prstGeom prst="rect">
            <a:avLst/>
          </a:prstGeom>
          <a:solidFill>
            <a:srgbClr val="FF575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0434" t="12942" b="2292"/>
          <a:stretch>
            <a:fillRect/>
          </a:stretch>
        </p:blipFill>
        <p:spPr>
          <a:xfrm>
            <a:off x="12634595" y="6325855"/>
            <a:ext cx="5203487" cy="36405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653645" y="2865888"/>
            <a:ext cx="5203487" cy="345996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84236" y="2827788"/>
            <a:ext cx="11520371" cy="5049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4402" lvl="1" indent="-282201">
              <a:lnSpc>
                <a:spcPts val="4444"/>
              </a:lnSpc>
              <a:buFont typeface="Arial"/>
              <a:buChar char="•"/>
            </a:pPr>
            <a:r>
              <a:rPr lang="en-US" sz="3418">
                <a:solidFill>
                  <a:srgbClr val="17242D"/>
                </a:solidFill>
                <a:latin typeface="HK Grotesk Bold"/>
              </a:rPr>
              <a:t>ведение переписки в WhatsApp, Kolesa.kz, Instagram и Envybox(онлайн-чат)</a:t>
            </a:r>
          </a:p>
          <a:p>
            <a:pPr marL="564402" lvl="1" indent="-282201">
              <a:lnSpc>
                <a:spcPts val="4444"/>
              </a:lnSpc>
              <a:buFont typeface="Arial"/>
              <a:buChar char="•"/>
            </a:pPr>
            <a:r>
              <a:rPr lang="en-US" sz="3418">
                <a:solidFill>
                  <a:srgbClr val="17242D"/>
                </a:solidFill>
                <a:latin typeface="HK Grotesk Bold Bold"/>
              </a:rPr>
              <a:t>до 15 клиентов одновременно в онлайне одновременно</a:t>
            </a:r>
          </a:p>
          <a:p>
            <a:pPr marL="564402" lvl="1" indent="-282201">
              <a:lnSpc>
                <a:spcPts val="4444"/>
              </a:lnSpc>
              <a:buFont typeface="Arial"/>
              <a:buChar char="•"/>
            </a:pPr>
            <a:r>
              <a:rPr lang="en-US" sz="3418">
                <a:solidFill>
                  <a:srgbClr val="17242D"/>
                </a:solidFill>
                <a:latin typeface="HK Grotesk Bold Bold"/>
              </a:rPr>
              <a:t>параллельные звонки (входящие/исходящие) с клиентами с чатов</a:t>
            </a:r>
          </a:p>
          <a:p>
            <a:pPr marL="564402" lvl="1" indent="-282201">
              <a:lnSpc>
                <a:spcPts val="4444"/>
              </a:lnSpc>
              <a:buFont typeface="Arial"/>
              <a:buChar char="•"/>
            </a:pPr>
            <a:r>
              <a:rPr lang="en-US" sz="3418">
                <a:solidFill>
                  <a:srgbClr val="17242D"/>
                </a:solidFill>
                <a:latin typeface="HK Grotesk Bold Bold"/>
              </a:rPr>
              <a:t>владение информацией по складам и быстрая консультация</a:t>
            </a:r>
          </a:p>
          <a:p>
            <a:pPr marL="564402" lvl="1" indent="-282201">
              <a:lnSpc>
                <a:spcPts val="4444"/>
              </a:lnSpc>
              <a:buFont typeface="Arial"/>
              <a:buChar char="•"/>
            </a:pPr>
            <a:r>
              <a:rPr lang="en-US" sz="3418">
                <a:solidFill>
                  <a:srgbClr val="FF5757"/>
                </a:solidFill>
                <a:latin typeface="HK Grotesk Bold Bold Italics"/>
              </a:rPr>
              <a:t>ведение CRM - системы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11398" y="779655"/>
            <a:ext cx="17760554" cy="873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12"/>
              </a:lnSpc>
            </a:pPr>
            <a:r>
              <a:rPr lang="en-US" sz="6512" spc="-130">
                <a:solidFill>
                  <a:srgbClr val="FFFFFF"/>
                </a:solidFill>
                <a:latin typeface="HK Grotesk Bold"/>
              </a:rPr>
              <a:t>БЫТЬ ОНЛАЙН - ЭТО ТЯЖЕЛО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78468" y="0"/>
            <a:ext cx="17409532" cy="3245251"/>
          </a:xfrm>
          <a:prstGeom prst="rect">
            <a:avLst/>
          </a:prstGeom>
          <a:solidFill>
            <a:srgbClr val="FF575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0670" r="5422"/>
          <a:stretch>
            <a:fillRect/>
          </a:stretch>
        </p:blipFill>
        <p:spPr>
          <a:xfrm>
            <a:off x="10199150" y="2040457"/>
            <a:ext cx="8088850" cy="843807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62100" y="340363"/>
            <a:ext cx="9380373" cy="2504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9600" spc="-192">
                <a:solidFill>
                  <a:srgbClr val="FFFFFF"/>
                </a:solidFill>
                <a:latin typeface="HK Grotesk Bold"/>
              </a:rPr>
              <a:t>Корпоративный</a:t>
            </a:r>
          </a:p>
          <a:p>
            <a:pPr>
              <a:lnSpc>
                <a:spcPts val="9600"/>
              </a:lnSpc>
            </a:pPr>
            <a:r>
              <a:rPr lang="en-US" sz="9600" spc="-192">
                <a:solidFill>
                  <a:srgbClr val="FFFFFF"/>
                </a:solidFill>
                <a:latin typeface="HK Grotesk Bold"/>
              </a:rPr>
              <a:t>психолог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0701" y="4583240"/>
            <a:ext cx="10942473" cy="418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0164" lvl="1" indent="-330082">
              <a:lnSpc>
                <a:spcPts val="5597"/>
              </a:lnSpc>
              <a:buFont typeface="Arial"/>
              <a:buChar char="•"/>
            </a:pPr>
            <a:r>
              <a:rPr lang="en-US" sz="3998">
                <a:solidFill>
                  <a:srgbClr val="000000"/>
                </a:solidFill>
                <a:latin typeface="HK Grotesk Bold"/>
              </a:rPr>
              <a:t>Обучение психологическим приемам продаж</a:t>
            </a:r>
          </a:p>
          <a:p>
            <a:pPr marL="660164" lvl="1" indent="-330082">
              <a:lnSpc>
                <a:spcPts val="5597"/>
              </a:lnSpc>
              <a:buFont typeface="Arial"/>
              <a:buChar char="•"/>
            </a:pPr>
            <a:r>
              <a:rPr lang="en-US" sz="3998">
                <a:solidFill>
                  <a:srgbClr val="000000"/>
                </a:solidFill>
                <a:latin typeface="HK Grotesk Bold"/>
              </a:rPr>
              <a:t>Реабилитация</a:t>
            </a:r>
          </a:p>
          <a:p>
            <a:pPr marL="660164" lvl="1" indent="-330082">
              <a:lnSpc>
                <a:spcPts val="5597"/>
              </a:lnSpc>
              <a:buFont typeface="Arial"/>
              <a:buChar char="•"/>
            </a:pPr>
            <a:r>
              <a:rPr lang="en-US" sz="3998">
                <a:solidFill>
                  <a:srgbClr val="000000"/>
                </a:solidFill>
                <a:latin typeface="HK Grotesk Bold"/>
              </a:rPr>
              <a:t>Наставничество</a:t>
            </a:r>
          </a:p>
          <a:p>
            <a:pPr marL="660164" lvl="1" indent="-330082">
              <a:lnSpc>
                <a:spcPts val="5597"/>
              </a:lnSpc>
              <a:buFont typeface="Arial"/>
              <a:buChar char="•"/>
            </a:pPr>
            <a:r>
              <a:rPr lang="en-US" sz="3998">
                <a:solidFill>
                  <a:srgbClr val="000000"/>
                </a:solidFill>
                <a:latin typeface="HK Grotesk Bold"/>
              </a:rPr>
              <a:t>Налаживание контакта с клиентом</a:t>
            </a:r>
          </a:p>
          <a:p>
            <a:pPr marL="660164" lvl="1" indent="-330082">
              <a:lnSpc>
                <a:spcPts val="5597"/>
              </a:lnSpc>
              <a:buFont typeface="Arial"/>
              <a:buChar char="•"/>
            </a:pPr>
            <a:r>
              <a:rPr lang="en-US" sz="3998">
                <a:solidFill>
                  <a:srgbClr val="000000"/>
                </a:solidFill>
                <a:latin typeface="HK Grotesk Bold"/>
              </a:rPr>
              <a:t>Аттестация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7374" y="3355799"/>
            <a:ext cx="6236210" cy="1119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75"/>
              </a:lnSpc>
              <a:spcBef>
                <a:spcPct val="0"/>
              </a:spcBef>
            </a:pPr>
            <a:r>
              <a:rPr lang="en-US" sz="6554">
                <a:solidFill>
                  <a:srgbClr val="000000"/>
                </a:solidFill>
                <a:latin typeface="HK Grotesk Bold"/>
              </a:rPr>
              <a:t>Роль психолога: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01129" y="0"/>
            <a:ext cx="11647978" cy="9258300"/>
          </a:xfrm>
          <a:prstGeom prst="rect">
            <a:avLst/>
          </a:prstGeom>
          <a:solidFill>
            <a:srgbClr val="FF5757"/>
          </a:solidFill>
        </p:spPr>
      </p:sp>
      <p:sp>
        <p:nvSpPr>
          <p:cNvPr id="3" name="TextBox 3"/>
          <p:cNvSpPr txBox="1"/>
          <p:nvPr/>
        </p:nvSpPr>
        <p:spPr>
          <a:xfrm>
            <a:off x="7286904" y="751248"/>
            <a:ext cx="10715112" cy="1299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735"/>
              </a:lnSpc>
            </a:pPr>
            <a:r>
              <a:rPr lang="en-US" sz="9735" spc="-194" dirty="0" err="1">
                <a:solidFill>
                  <a:srgbClr val="F0F0EE"/>
                </a:solidFill>
                <a:latin typeface="HK Grotesk Medium"/>
              </a:rPr>
              <a:t>Дмитрий</a:t>
            </a:r>
            <a:r>
              <a:rPr lang="en-US" sz="9735" spc="-194" dirty="0">
                <a:solidFill>
                  <a:srgbClr val="F0F0EE"/>
                </a:solidFill>
                <a:latin typeface="HK Grotesk Medium"/>
              </a:rPr>
              <a:t> </a:t>
            </a:r>
            <a:r>
              <a:rPr lang="en-US" sz="9735" spc="-194" dirty="0" err="1">
                <a:solidFill>
                  <a:srgbClr val="F0F0EE"/>
                </a:solidFill>
                <a:latin typeface="HK Grotesk Medium"/>
              </a:rPr>
              <a:t>Сенькин</a:t>
            </a:r>
            <a:endParaRPr lang="en-US" sz="9735" spc="-194" dirty="0">
              <a:solidFill>
                <a:srgbClr val="F0F0EE"/>
              </a:solidFill>
              <a:latin typeface="HK Grotesk Mediu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553546" y="2002886"/>
            <a:ext cx="10143144" cy="1270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9"/>
              </a:lnSpc>
            </a:pPr>
            <a:r>
              <a:rPr lang="en-US" sz="3884">
                <a:solidFill>
                  <a:srgbClr val="FFFFFF"/>
                </a:solidFill>
                <a:latin typeface="HK Grotesk Medium Bold"/>
              </a:rPr>
              <a:t>Директор службы продаж автомобилей с пробегом ТОО Тамерлан Моторс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44372" y="2936459"/>
            <a:ext cx="10715112" cy="7350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49"/>
              </a:lnSpc>
            </a:pPr>
            <a:endParaRPr dirty="0"/>
          </a:p>
          <a:p>
            <a:pPr>
              <a:lnSpc>
                <a:spcPts val="4149"/>
              </a:lnSpc>
            </a:pPr>
            <a:r>
              <a:rPr lang="en-US" sz="3191" dirty="0">
                <a:solidFill>
                  <a:srgbClr val="F0F0EE"/>
                </a:solidFill>
                <a:latin typeface="HK Grotesk Bold"/>
              </a:rPr>
              <a:t>В </a:t>
            </a:r>
            <a:r>
              <a:rPr lang="en-US" sz="3191" dirty="0" err="1">
                <a:solidFill>
                  <a:srgbClr val="F0F0EE"/>
                </a:solidFill>
                <a:latin typeface="HK Grotesk Bold"/>
              </a:rPr>
              <a:t>автобизнесе</a:t>
            </a:r>
            <a:r>
              <a:rPr lang="en-US" sz="3191" dirty="0">
                <a:solidFill>
                  <a:srgbClr val="F0F0EE"/>
                </a:solidFill>
                <a:latin typeface="HK Grotesk Bold"/>
              </a:rPr>
              <a:t> 3 </a:t>
            </a:r>
            <a:r>
              <a:rPr lang="en-US" sz="3191" dirty="0" err="1">
                <a:solidFill>
                  <a:srgbClr val="F0F0EE"/>
                </a:solidFill>
                <a:latin typeface="HK Grotesk Bold"/>
              </a:rPr>
              <a:t>года</a:t>
            </a:r>
            <a:endParaRPr lang="en-US" sz="3191" dirty="0">
              <a:solidFill>
                <a:srgbClr val="F0F0EE"/>
              </a:solidFill>
              <a:latin typeface="HK Grotesk Bold"/>
            </a:endParaRPr>
          </a:p>
          <a:p>
            <a:pPr>
              <a:lnSpc>
                <a:spcPts val="4149"/>
              </a:lnSpc>
            </a:pPr>
            <a:r>
              <a:rPr lang="en-US" sz="3191" dirty="0">
                <a:solidFill>
                  <a:srgbClr val="F0F0EE"/>
                </a:solidFill>
                <a:latin typeface="HK Grotesk Bold"/>
              </a:rPr>
              <a:t>2 </a:t>
            </a:r>
            <a:r>
              <a:rPr lang="en-US" sz="3191" dirty="0" err="1">
                <a:solidFill>
                  <a:srgbClr val="F0F0EE"/>
                </a:solidFill>
                <a:latin typeface="HK Grotesk Bold"/>
              </a:rPr>
              <a:t>года</a:t>
            </a:r>
            <a:r>
              <a:rPr lang="en-US" sz="3191" dirty="0">
                <a:solidFill>
                  <a:srgbClr val="F0F0EE"/>
                </a:solidFill>
                <a:latin typeface="HK Grotesk Bold"/>
              </a:rPr>
              <a:t> </a:t>
            </a:r>
            <a:r>
              <a:rPr lang="en-US" sz="3191" dirty="0" err="1">
                <a:solidFill>
                  <a:srgbClr val="F0F0EE"/>
                </a:solidFill>
                <a:latin typeface="HK Grotesk Bold"/>
              </a:rPr>
              <a:t>на</a:t>
            </a:r>
            <a:r>
              <a:rPr lang="en-US" sz="3191" dirty="0">
                <a:solidFill>
                  <a:srgbClr val="F0F0EE"/>
                </a:solidFill>
                <a:latin typeface="HK Grotesk Bold"/>
              </a:rPr>
              <a:t> </a:t>
            </a:r>
            <a:r>
              <a:rPr lang="en-US" sz="3191" dirty="0" err="1">
                <a:solidFill>
                  <a:srgbClr val="F0F0EE"/>
                </a:solidFill>
                <a:latin typeface="HK Grotesk Bold"/>
              </a:rPr>
              <a:t>руководящих</a:t>
            </a:r>
            <a:r>
              <a:rPr lang="en-US" sz="3191" dirty="0">
                <a:solidFill>
                  <a:srgbClr val="F0F0EE"/>
                </a:solidFill>
                <a:latin typeface="HK Grotesk Bold"/>
              </a:rPr>
              <a:t> </a:t>
            </a:r>
            <a:r>
              <a:rPr lang="en-US" sz="3191" dirty="0" err="1">
                <a:solidFill>
                  <a:srgbClr val="F0F0EE"/>
                </a:solidFill>
                <a:latin typeface="HK Grotesk Bold"/>
              </a:rPr>
              <a:t>должностях</a:t>
            </a:r>
            <a:endParaRPr lang="en-US" sz="3191" dirty="0">
              <a:solidFill>
                <a:srgbClr val="F0F0EE"/>
              </a:solidFill>
              <a:latin typeface="HK Grotesk Bold"/>
            </a:endParaRPr>
          </a:p>
          <a:p>
            <a:pPr>
              <a:lnSpc>
                <a:spcPts val="4149"/>
              </a:lnSpc>
            </a:pPr>
            <a:r>
              <a:rPr lang="en-US" sz="3191" u="sng" dirty="0" err="1">
                <a:solidFill>
                  <a:srgbClr val="F0F0EE"/>
                </a:solidFill>
                <a:latin typeface="HK Grotesk Bold"/>
              </a:rPr>
              <a:t>Достижения</a:t>
            </a:r>
            <a:r>
              <a:rPr lang="en-US" sz="3191" dirty="0">
                <a:solidFill>
                  <a:srgbClr val="F0F0EE"/>
                </a:solidFill>
                <a:latin typeface="HK Grotesk Bold"/>
              </a:rPr>
              <a:t>:</a:t>
            </a:r>
          </a:p>
          <a:p>
            <a:pPr>
              <a:lnSpc>
                <a:spcPts val="4149"/>
              </a:lnSpc>
            </a:pPr>
            <a:r>
              <a:rPr lang="en-US" sz="3191" dirty="0">
                <a:solidFill>
                  <a:srgbClr val="F0F0EE"/>
                </a:solidFill>
                <a:latin typeface="HK Grotesk Bold"/>
              </a:rPr>
              <a:t>1. </a:t>
            </a:r>
            <a:r>
              <a:rPr lang="en-US" sz="3191" dirty="0" err="1">
                <a:solidFill>
                  <a:srgbClr val="F0F0EE"/>
                </a:solidFill>
                <a:latin typeface="HK Grotesk Bold"/>
              </a:rPr>
              <a:t>Создание</a:t>
            </a:r>
            <a:r>
              <a:rPr lang="en-US" sz="3191" dirty="0">
                <a:solidFill>
                  <a:srgbClr val="F0F0EE"/>
                </a:solidFill>
                <a:latin typeface="HK Grotesk Bold"/>
              </a:rPr>
              <a:t> </a:t>
            </a:r>
            <a:r>
              <a:rPr lang="en-US" sz="3191" dirty="0" err="1">
                <a:solidFill>
                  <a:srgbClr val="F0F0EE"/>
                </a:solidFill>
                <a:latin typeface="HK Grotesk Bold"/>
              </a:rPr>
              <a:t>отдела</a:t>
            </a:r>
            <a:r>
              <a:rPr lang="en-US" sz="3191" dirty="0">
                <a:solidFill>
                  <a:srgbClr val="F0F0EE"/>
                </a:solidFill>
                <a:latin typeface="HK Grotesk Bold"/>
              </a:rPr>
              <a:t> ДО</a:t>
            </a:r>
          </a:p>
          <a:p>
            <a:pPr>
              <a:lnSpc>
                <a:spcPts val="4149"/>
              </a:lnSpc>
            </a:pPr>
            <a:r>
              <a:rPr lang="en-US" sz="3191" dirty="0">
                <a:solidFill>
                  <a:srgbClr val="F0F0EE"/>
                </a:solidFill>
                <a:latin typeface="HK Grotesk Bold"/>
              </a:rPr>
              <a:t>2. </a:t>
            </a:r>
            <a:r>
              <a:rPr lang="en-US" sz="3191" dirty="0" err="1">
                <a:solidFill>
                  <a:srgbClr val="F0F0EE"/>
                </a:solidFill>
                <a:latin typeface="HK Grotesk Bold"/>
              </a:rPr>
              <a:t>Запуск</a:t>
            </a:r>
            <a:r>
              <a:rPr lang="en-US" sz="3191" dirty="0">
                <a:solidFill>
                  <a:srgbClr val="F0F0EE"/>
                </a:solidFill>
                <a:latin typeface="HK Grotesk Bold"/>
              </a:rPr>
              <a:t> ДЦ в </a:t>
            </a:r>
            <a:r>
              <a:rPr lang="en-US" sz="3191" dirty="0" err="1">
                <a:solidFill>
                  <a:srgbClr val="F0F0EE"/>
                </a:solidFill>
                <a:latin typeface="HK Grotesk Bold"/>
              </a:rPr>
              <a:t>Кызылорде</a:t>
            </a:r>
            <a:r>
              <a:rPr lang="en-US" sz="3191" dirty="0">
                <a:solidFill>
                  <a:srgbClr val="F0F0EE"/>
                </a:solidFill>
                <a:latin typeface="HK Grotesk Bold"/>
              </a:rPr>
              <a:t>, </a:t>
            </a:r>
            <a:r>
              <a:rPr lang="en-US" sz="3191" dirty="0" err="1">
                <a:solidFill>
                  <a:srgbClr val="F0F0EE"/>
                </a:solidFill>
                <a:latin typeface="HK Grotesk Bold"/>
              </a:rPr>
              <a:t>вывод</a:t>
            </a:r>
            <a:r>
              <a:rPr lang="en-US" sz="3191" dirty="0">
                <a:solidFill>
                  <a:srgbClr val="F0F0EE"/>
                </a:solidFill>
                <a:latin typeface="HK Grotesk Bold"/>
              </a:rPr>
              <a:t> </a:t>
            </a:r>
            <a:r>
              <a:rPr lang="en-US" sz="3191" dirty="0" err="1">
                <a:solidFill>
                  <a:srgbClr val="F0F0EE"/>
                </a:solidFill>
                <a:latin typeface="HK Grotesk Bold"/>
              </a:rPr>
              <a:t>на</a:t>
            </a:r>
            <a:r>
              <a:rPr lang="en-US" sz="3191" dirty="0">
                <a:solidFill>
                  <a:srgbClr val="F0F0EE"/>
                </a:solidFill>
                <a:latin typeface="HK Grotesk Bold"/>
              </a:rPr>
              <a:t> </a:t>
            </a:r>
            <a:r>
              <a:rPr lang="en-US" sz="3191" dirty="0" err="1">
                <a:solidFill>
                  <a:srgbClr val="F0F0EE"/>
                </a:solidFill>
                <a:latin typeface="HK Grotesk Bold"/>
              </a:rPr>
              <a:t>запланированный</a:t>
            </a:r>
            <a:r>
              <a:rPr lang="en-US" sz="3191" dirty="0">
                <a:solidFill>
                  <a:srgbClr val="F0F0EE"/>
                </a:solidFill>
                <a:latin typeface="HK Grotesk Bold"/>
              </a:rPr>
              <a:t> </a:t>
            </a:r>
            <a:r>
              <a:rPr lang="en-US" sz="3191" dirty="0" err="1">
                <a:solidFill>
                  <a:srgbClr val="F0F0EE"/>
                </a:solidFill>
                <a:latin typeface="HK Grotesk Bold"/>
              </a:rPr>
              <a:t>показатель</a:t>
            </a:r>
            <a:r>
              <a:rPr lang="en-US" sz="3191" dirty="0">
                <a:solidFill>
                  <a:srgbClr val="F0F0EE"/>
                </a:solidFill>
                <a:latin typeface="HK Grotesk Bold"/>
              </a:rPr>
              <a:t> </a:t>
            </a:r>
            <a:r>
              <a:rPr lang="en-US" sz="3191" dirty="0" err="1">
                <a:solidFill>
                  <a:srgbClr val="F0F0EE"/>
                </a:solidFill>
                <a:latin typeface="HK Grotesk Bold"/>
              </a:rPr>
              <a:t>дохода</a:t>
            </a:r>
            <a:endParaRPr lang="en-US" sz="3191" dirty="0">
              <a:solidFill>
                <a:srgbClr val="F0F0EE"/>
              </a:solidFill>
              <a:latin typeface="HK Grotesk Bold"/>
            </a:endParaRPr>
          </a:p>
          <a:p>
            <a:pPr>
              <a:lnSpc>
                <a:spcPts val="4149"/>
              </a:lnSpc>
            </a:pPr>
            <a:r>
              <a:rPr lang="en-US" sz="3191" dirty="0">
                <a:solidFill>
                  <a:srgbClr val="F0F0EE"/>
                </a:solidFill>
                <a:latin typeface="HK Grotesk Bold"/>
              </a:rPr>
              <a:t>3. </a:t>
            </a:r>
            <a:r>
              <a:rPr lang="en-US" sz="3191" dirty="0" err="1">
                <a:solidFill>
                  <a:srgbClr val="F0F0EE"/>
                </a:solidFill>
                <a:latin typeface="HK Grotesk Bold"/>
              </a:rPr>
              <a:t>Запуск</a:t>
            </a:r>
            <a:r>
              <a:rPr lang="en-US" sz="3191" dirty="0">
                <a:solidFill>
                  <a:srgbClr val="F0F0EE"/>
                </a:solidFill>
                <a:latin typeface="HK Grotesk Bold"/>
              </a:rPr>
              <a:t> </a:t>
            </a:r>
            <a:r>
              <a:rPr lang="en-US" sz="3191" dirty="0" err="1">
                <a:solidFill>
                  <a:srgbClr val="F0F0EE"/>
                </a:solidFill>
                <a:latin typeface="HK Grotesk Bold"/>
              </a:rPr>
              <a:t>самостоятельного</a:t>
            </a:r>
            <a:r>
              <a:rPr lang="en-US" sz="3191" dirty="0">
                <a:solidFill>
                  <a:srgbClr val="F0F0EE"/>
                </a:solidFill>
                <a:latin typeface="HK Grotesk Bold"/>
              </a:rPr>
              <a:t> </a:t>
            </a:r>
            <a:r>
              <a:rPr lang="en-US" sz="3191" dirty="0" err="1">
                <a:solidFill>
                  <a:srgbClr val="F0F0EE"/>
                </a:solidFill>
                <a:latin typeface="HK Grotesk Bold"/>
              </a:rPr>
              <a:t>бизнеса</a:t>
            </a:r>
            <a:r>
              <a:rPr lang="en-US" sz="3191" dirty="0">
                <a:solidFill>
                  <a:srgbClr val="F0F0EE"/>
                </a:solidFill>
                <a:latin typeface="HK Grotesk Bold"/>
              </a:rPr>
              <a:t> </a:t>
            </a:r>
            <a:r>
              <a:rPr lang="en-US" sz="3191" dirty="0" err="1">
                <a:solidFill>
                  <a:srgbClr val="F0F0EE"/>
                </a:solidFill>
                <a:latin typeface="HK Grotesk Bold"/>
              </a:rPr>
              <a:t>автомобилей</a:t>
            </a:r>
            <a:r>
              <a:rPr lang="en-US" sz="3191" dirty="0">
                <a:solidFill>
                  <a:srgbClr val="F0F0EE"/>
                </a:solidFill>
                <a:latin typeface="HK Grotesk Bold"/>
              </a:rPr>
              <a:t> с </a:t>
            </a:r>
            <a:r>
              <a:rPr lang="en-US" sz="3191" dirty="0" err="1">
                <a:solidFill>
                  <a:srgbClr val="F0F0EE"/>
                </a:solidFill>
                <a:latin typeface="HK Grotesk Bold"/>
              </a:rPr>
              <a:t>пробегом</a:t>
            </a:r>
            <a:endParaRPr lang="en-US" sz="3191" dirty="0">
              <a:solidFill>
                <a:srgbClr val="F0F0EE"/>
              </a:solidFill>
              <a:latin typeface="HK Grotesk Bold"/>
            </a:endParaRPr>
          </a:p>
          <a:p>
            <a:pPr>
              <a:lnSpc>
                <a:spcPts val="4149"/>
              </a:lnSpc>
            </a:pPr>
            <a:r>
              <a:rPr lang="en-US" sz="3191" dirty="0">
                <a:solidFill>
                  <a:srgbClr val="F0F0EE"/>
                </a:solidFill>
                <a:latin typeface="HK Grotesk Bold"/>
              </a:rPr>
              <a:t>4. </a:t>
            </a:r>
            <a:r>
              <a:rPr lang="en-US" sz="3191" dirty="0" err="1">
                <a:solidFill>
                  <a:srgbClr val="F0F0EE"/>
                </a:solidFill>
                <a:latin typeface="HK Grotesk Bold"/>
              </a:rPr>
              <a:t>Управление</a:t>
            </a:r>
            <a:r>
              <a:rPr lang="en-US" sz="3191" dirty="0">
                <a:solidFill>
                  <a:srgbClr val="F0F0EE"/>
                </a:solidFill>
                <a:latin typeface="HK Grotesk Bold"/>
              </a:rPr>
              <a:t> </a:t>
            </a:r>
            <a:r>
              <a:rPr lang="en-US" sz="3191" dirty="0" err="1">
                <a:solidFill>
                  <a:srgbClr val="F0F0EE"/>
                </a:solidFill>
                <a:latin typeface="HK Grotesk Bold"/>
              </a:rPr>
              <a:t>продажами</a:t>
            </a:r>
            <a:r>
              <a:rPr lang="en-US" sz="3191" dirty="0">
                <a:solidFill>
                  <a:srgbClr val="F0F0EE"/>
                </a:solidFill>
                <a:latin typeface="HK Grotesk Bold"/>
              </a:rPr>
              <a:t> </a:t>
            </a:r>
            <a:r>
              <a:rPr lang="en-US" sz="3191" dirty="0" err="1">
                <a:solidFill>
                  <a:srgbClr val="F0F0EE"/>
                </a:solidFill>
                <a:latin typeface="HK Grotesk Bold"/>
              </a:rPr>
              <a:t>автомобилей</a:t>
            </a:r>
            <a:r>
              <a:rPr lang="en-US" sz="3191" dirty="0">
                <a:solidFill>
                  <a:srgbClr val="F0F0EE"/>
                </a:solidFill>
                <a:latin typeface="HK Grotesk Bold"/>
              </a:rPr>
              <a:t> с </a:t>
            </a:r>
            <a:r>
              <a:rPr lang="en-US" sz="3191" dirty="0" err="1">
                <a:solidFill>
                  <a:srgbClr val="F0F0EE"/>
                </a:solidFill>
                <a:latin typeface="HK Grotesk Bold"/>
              </a:rPr>
              <a:t>пробегом</a:t>
            </a:r>
            <a:r>
              <a:rPr lang="en-US" sz="3191" dirty="0">
                <a:solidFill>
                  <a:srgbClr val="F0F0EE"/>
                </a:solidFill>
                <a:latin typeface="HK Grotesk Bold"/>
              </a:rPr>
              <a:t> </a:t>
            </a:r>
          </a:p>
          <a:p>
            <a:pPr>
              <a:lnSpc>
                <a:spcPts val="4149"/>
              </a:lnSpc>
            </a:pPr>
            <a:endParaRPr lang="en-US" sz="3191" dirty="0">
              <a:solidFill>
                <a:srgbClr val="F0F0EE"/>
              </a:solidFill>
              <a:latin typeface="HK Grotesk Bold"/>
            </a:endParaRPr>
          </a:p>
          <a:p>
            <a:pPr>
              <a:lnSpc>
                <a:spcPts val="4149"/>
              </a:lnSpc>
            </a:pPr>
            <a:endParaRPr lang="en-US" sz="3191" dirty="0">
              <a:solidFill>
                <a:srgbClr val="F0F0EE"/>
              </a:solidFill>
              <a:latin typeface="HK Grotesk Bold"/>
            </a:endParaRPr>
          </a:p>
          <a:p>
            <a:pPr>
              <a:lnSpc>
                <a:spcPts val="4149"/>
              </a:lnSpc>
            </a:pPr>
            <a:endParaRPr lang="en-US" sz="3191" dirty="0">
              <a:solidFill>
                <a:srgbClr val="F0F0EE"/>
              </a:solidFill>
              <a:latin typeface="HK Grotesk Bold"/>
            </a:endParaRPr>
          </a:p>
          <a:p>
            <a:pPr>
              <a:lnSpc>
                <a:spcPts val="4149"/>
              </a:lnSpc>
            </a:pPr>
            <a:r>
              <a:rPr lang="en-US" sz="3191" dirty="0">
                <a:solidFill>
                  <a:srgbClr val="F0F0EE"/>
                </a:solidFill>
                <a:latin typeface="HK Grotesk Bold"/>
              </a:rPr>
              <a:t>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4121" t="9999" b="9999"/>
          <a:stretch>
            <a:fillRect/>
          </a:stretch>
        </p:blipFill>
        <p:spPr>
          <a:xfrm>
            <a:off x="0" y="407365"/>
            <a:ext cx="7251183" cy="84435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5639740" cy="3180504"/>
          </a:xfrm>
          <a:prstGeom prst="rect">
            <a:avLst/>
          </a:prstGeom>
          <a:solidFill>
            <a:srgbClr val="FF5757"/>
          </a:solidFill>
        </p:spPr>
      </p:sp>
      <p:sp>
        <p:nvSpPr>
          <p:cNvPr id="3" name="TextBox 3"/>
          <p:cNvSpPr txBox="1"/>
          <p:nvPr/>
        </p:nvSpPr>
        <p:spPr>
          <a:xfrm>
            <a:off x="8905506" y="728714"/>
            <a:ext cx="14741804" cy="200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86"/>
              </a:lnSpc>
            </a:pPr>
            <a:r>
              <a:rPr lang="en-US" sz="15086" spc="-301">
                <a:solidFill>
                  <a:srgbClr val="FFFFFF"/>
                </a:solidFill>
                <a:latin typeface="HK Grotesk Bold"/>
              </a:rPr>
              <a:t>Итоги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3565123"/>
            <a:ext cx="17248531" cy="7592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HK Grotesk Bold"/>
              </a:rPr>
              <a:t>Внедрение E-Commerce позволило расширить ассортимент от 90 до 210 автомобилей на складе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HK Grotesk Bold"/>
              </a:rPr>
              <a:t>Акцент на отработке скрипта разговора и работе с возражениями по телефону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HK Grotesk Bold"/>
              </a:rPr>
              <a:t>Ликвидация склада неликвида в 2 раза</a:t>
            </a: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HK Grotesk Bold"/>
              </a:rPr>
              <a:t>Сосредоточить силы на онлайн трафике (соц.сети, контекстная реклама и мессенджеры)</a:t>
            </a:r>
          </a:p>
          <a:p>
            <a:pPr>
              <a:lnSpc>
                <a:spcPts val="6719"/>
              </a:lnSpc>
            </a:pPr>
            <a:endParaRPr lang="en-US" sz="4799">
              <a:solidFill>
                <a:srgbClr val="000000"/>
              </a:solidFill>
              <a:latin typeface="HK Grotesk Bold"/>
            </a:endParaRPr>
          </a:p>
          <a:p>
            <a:pPr>
              <a:lnSpc>
                <a:spcPts val="6719"/>
              </a:lnSpc>
            </a:pPr>
            <a:endParaRPr lang="en-US" sz="4799">
              <a:solidFill>
                <a:srgbClr val="000000"/>
              </a:solidFill>
              <a:latin typeface="HK Grotesk 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829074"/>
            <a:ext cx="6199056" cy="4399529"/>
          </a:xfrm>
          <a:prstGeom prst="rect">
            <a:avLst/>
          </a:prstGeom>
          <a:solidFill>
            <a:srgbClr val="FF575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582" b="582"/>
          <a:stretch>
            <a:fillRect/>
          </a:stretch>
        </p:blipFill>
        <p:spPr>
          <a:xfrm>
            <a:off x="5563358" y="343846"/>
            <a:ext cx="13059746" cy="936998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35582" y="4144011"/>
            <a:ext cx="5615920" cy="1674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4800" spc="96">
                <a:solidFill>
                  <a:srgbClr val="F0F0EE"/>
                </a:solidFill>
                <a:latin typeface="HK Grotesk Bold"/>
              </a:rPr>
              <a:t>БЛАГОДАРИМ ЗА</a:t>
            </a:r>
          </a:p>
          <a:p>
            <a:pPr>
              <a:lnSpc>
                <a:spcPts val="6720"/>
              </a:lnSpc>
            </a:pPr>
            <a:r>
              <a:rPr lang="en-US" sz="4800" spc="96">
                <a:solidFill>
                  <a:srgbClr val="F0F0EE"/>
                </a:solidFill>
                <a:latin typeface="HK Grotesk Bold"/>
              </a:rPr>
              <a:t>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694209" y="0"/>
            <a:ext cx="4593791" cy="478031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514" r="2514"/>
          <a:stretch>
            <a:fillRect/>
          </a:stretch>
        </p:blipFill>
        <p:spPr>
          <a:xfrm>
            <a:off x="14018038" y="8676000"/>
            <a:ext cx="2366312" cy="12458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2079" b="2079"/>
          <a:stretch>
            <a:fillRect/>
          </a:stretch>
        </p:blipFill>
        <p:spPr>
          <a:xfrm>
            <a:off x="16359603" y="8573749"/>
            <a:ext cx="1771342" cy="13691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79934" y="133339"/>
            <a:ext cx="4436737" cy="443673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28637" y="1993462"/>
            <a:ext cx="10519477" cy="917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53"/>
              </a:lnSpc>
            </a:pPr>
            <a:r>
              <a:rPr lang="en-US" sz="6853" spc="-137">
                <a:solidFill>
                  <a:srgbClr val="FF5757"/>
                </a:solidFill>
                <a:latin typeface="HK Grotesk Bold"/>
              </a:rPr>
              <a:t>ТОО ТАМЕРЛАН МОТОРС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6410" y="3706811"/>
            <a:ext cx="13233523" cy="6214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4199">
                <a:solidFill>
                  <a:srgbClr val="F0F0EE"/>
                </a:solidFill>
                <a:latin typeface="HK Grotesk Bold Bold"/>
              </a:rPr>
              <a:t>Компания ТОО Тамерлан Моторс - официальный дилер Тойота/Лексус в Шымкенте. Образована в 2013 году. </a:t>
            </a:r>
          </a:p>
          <a:p>
            <a:pPr>
              <a:lnSpc>
                <a:spcPts val="5459"/>
              </a:lnSpc>
            </a:pPr>
            <a:r>
              <a:rPr lang="en-US" sz="4199">
                <a:solidFill>
                  <a:srgbClr val="F0F0EE"/>
                </a:solidFill>
                <a:latin typeface="HK Grotesk Bold Bold"/>
              </a:rPr>
              <a:t>2 филиала: Шымкент, Кызылорда.</a:t>
            </a:r>
          </a:p>
          <a:p>
            <a:pPr>
              <a:lnSpc>
                <a:spcPts val="5459"/>
              </a:lnSpc>
            </a:pPr>
            <a:r>
              <a:rPr lang="en-US" sz="4199">
                <a:solidFill>
                  <a:srgbClr val="F0F0EE"/>
                </a:solidFill>
                <a:latin typeface="HK Grotesk Bold Bold"/>
              </a:rPr>
              <a:t>3 точки продаж</a:t>
            </a:r>
          </a:p>
          <a:p>
            <a:pPr>
              <a:lnSpc>
                <a:spcPts val="5459"/>
              </a:lnSpc>
            </a:pPr>
            <a:r>
              <a:rPr lang="en-US" sz="4199">
                <a:solidFill>
                  <a:srgbClr val="F0F0EE"/>
                </a:solidFill>
                <a:latin typeface="HK Grotesk Bold Bold"/>
              </a:rPr>
              <a:t>Склад автомобилей составляет около 200 штук </a:t>
            </a:r>
          </a:p>
          <a:p>
            <a:pPr>
              <a:lnSpc>
                <a:spcPts val="5459"/>
              </a:lnSpc>
            </a:pPr>
            <a:r>
              <a:rPr lang="en-US" sz="4199">
                <a:solidFill>
                  <a:srgbClr val="F0F0EE"/>
                </a:solidFill>
                <a:latin typeface="HK Grotesk Bold Bold"/>
              </a:rPr>
              <a:t>В компании работает 230 сотрудников</a:t>
            </a:r>
          </a:p>
          <a:p>
            <a:pPr>
              <a:lnSpc>
                <a:spcPts val="5459"/>
              </a:lnSpc>
            </a:pPr>
            <a:endParaRPr lang="en-US" sz="4199">
              <a:solidFill>
                <a:srgbClr val="F0F0EE"/>
              </a:solidFill>
              <a:latin typeface="HK Grotesk Bold Bold"/>
            </a:endParaRPr>
          </a:p>
          <a:p>
            <a:pPr>
              <a:lnSpc>
                <a:spcPts val="5459"/>
              </a:lnSpc>
            </a:pPr>
            <a:endParaRPr lang="en-US" sz="4199">
              <a:solidFill>
                <a:srgbClr val="F0F0EE"/>
              </a:solidFill>
              <a:latin typeface="HK Grotesk Bold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21510" y="3328142"/>
            <a:ext cx="17127597" cy="698461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0463137" y="4239976"/>
            <a:ext cx="4259070" cy="4649999"/>
            <a:chOff x="0" y="0"/>
            <a:chExt cx="5678761" cy="6199998"/>
          </a:xfrm>
        </p:grpSpPr>
        <p:sp>
          <p:nvSpPr>
            <p:cNvPr id="4" name="TextBox 4"/>
            <p:cNvSpPr txBox="1"/>
            <p:nvPr/>
          </p:nvSpPr>
          <p:spPr>
            <a:xfrm>
              <a:off x="644624" y="5879942"/>
              <a:ext cx="2265361" cy="320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16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413399" y="5879942"/>
              <a:ext cx="2265361" cy="320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16"/>
                </a:lnSpc>
              </a:pPr>
              <a:endParaRPr/>
            </a:p>
          </p:txBody>
        </p: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644624" y="136216"/>
              <a:ext cx="5034136" cy="5791351"/>
              <a:chOff x="0" y="0"/>
              <a:chExt cx="8823879" cy="101511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-6350"/>
                <a:ext cx="8823879" cy="10163832"/>
              </a:xfrm>
              <a:custGeom>
                <a:avLst/>
                <a:gdLst/>
                <a:ahLst/>
                <a:cxnLst/>
                <a:rect l="l" t="t" r="r" b="b"/>
                <a:pathLst>
                  <a:path w="8823879" h="10163832">
                    <a:moveTo>
                      <a:pt x="0" y="0"/>
                    </a:moveTo>
                    <a:lnTo>
                      <a:pt x="8823879" y="0"/>
                    </a:lnTo>
                    <a:lnTo>
                      <a:pt x="8823879" y="12700"/>
                    </a:lnTo>
                    <a:lnTo>
                      <a:pt x="0" y="12700"/>
                    </a:lnTo>
                    <a:close/>
                    <a:moveTo>
                      <a:pt x="0" y="2030226"/>
                    </a:moveTo>
                    <a:lnTo>
                      <a:pt x="8823879" y="2030226"/>
                    </a:lnTo>
                    <a:lnTo>
                      <a:pt x="8823879" y="2042926"/>
                    </a:lnTo>
                    <a:lnTo>
                      <a:pt x="0" y="2042926"/>
                    </a:lnTo>
                    <a:close/>
                    <a:moveTo>
                      <a:pt x="0" y="4060453"/>
                    </a:moveTo>
                    <a:lnTo>
                      <a:pt x="8823879" y="4060453"/>
                    </a:lnTo>
                    <a:lnTo>
                      <a:pt x="8823879" y="4073153"/>
                    </a:lnTo>
                    <a:lnTo>
                      <a:pt x="0" y="4073153"/>
                    </a:lnTo>
                    <a:close/>
                    <a:moveTo>
                      <a:pt x="0" y="6090679"/>
                    </a:moveTo>
                    <a:lnTo>
                      <a:pt x="8823879" y="6090679"/>
                    </a:lnTo>
                    <a:lnTo>
                      <a:pt x="8823879" y="6103379"/>
                    </a:lnTo>
                    <a:lnTo>
                      <a:pt x="0" y="6103379"/>
                    </a:lnTo>
                    <a:close/>
                    <a:moveTo>
                      <a:pt x="0" y="8120906"/>
                    </a:moveTo>
                    <a:lnTo>
                      <a:pt x="8823879" y="8120906"/>
                    </a:lnTo>
                    <a:lnTo>
                      <a:pt x="8823879" y="8133606"/>
                    </a:lnTo>
                    <a:lnTo>
                      <a:pt x="0" y="8133606"/>
                    </a:lnTo>
                    <a:close/>
                    <a:moveTo>
                      <a:pt x="0" y="10151132"/>
                    </a:moveTo>
                    <a:lnTo>
                      <a:pt x="8823879" y="10151132"/>
                    </a:lnTo>
                    <a:lnTo>
                      <a:pt x="8823879" y="10163832"/>
                    </a:lnTo>
                    <a:lnTo>
                      <a:pt x="0" y="10163832"/>
                    </a:lnTo>
                    <a:close/>
                  </a:path>
                </a:pathLst>
              </a:custGeom>
              <a:solidFill>
                <a:srgbClr val="222222">
                  <a:alpha val="24705"/>
                </a:srgbClr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0" y="-47625"/>
              <a:ext cx="644624" cy="320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16"/>
                </a:lnSpc>
              </a:pPr>
              <a:r>
                <a:rPr lang="en-US" sz="1369">
                  <a:solidFill>
                    <a:srgbClr val="000000"/>
                  </a:solidFill>
                  <a:latin typeface="Arimo"/>
                </a:rPr>
                <a:t>1 250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10645"/>
              <a:ext cx="644624" cy="320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16"/>
                </a:lnSpc>
              </a:pPr>
              <a:r>
                <a:rPr lang="en-US" sz="1369">
                  <a:solidFill>
                    <a:srgbClr val="000000"/>
                  </a:solidFill>
                  <a:latin typeface="Arimo"/>
                </a:rPr>
                <a:t>1 000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93365" y="2268916"/>
              <a:ext cx="451260" cy="320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16"/>
                </a:lnSpc>
              </a:pPr>
              <a:r>
                <a:rPr lang="en-US" sz="1369">
                  <a:solidFill>
                    <a:srgbClr val="000000"/>
                  </a:solidFill>
                  <a:latin typeface="Arimo"/>
                </a:rPr>
                <a:t>750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93365" y="3427186"/>
              <a:ext cx="451260" cy="320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16"/>
                </a:lnSpc>
              </a:pPr>
              <a:r>
                <a:rPr lang="en-US" sz="1369">
                  <a:solidFill>
                    <a:srgbClr val="000000"/>
                  </a:solidFill>
                  <a:latin typeface="Arimo"/>
                </a:rPr>
                <a:t>500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93365" y="4585456"/>
              <a:ext cx="451260" cy="320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16"/>
                </a:lnSpc>
              </a:pPr>
              <a:r>
                <a:rPr lang="en-US" sz="1369">
                  <a:solidFill>
                    <a:srgbClr val="000000"/>
                  </a:solidFill>
                  <a:latin typeface="Arimo"/>
                </a:rPr>
                <a:t>250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51260" y="5743726"/>
              <a:ext cx="193365" cy="320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16"/>
                </a:lnSpc>
              </a:pPr>
              <a:r>
                <a:rPr lang="en-US" sz="1369">
                  <a:solidFill>
                    <a:srgbClr val="000000"/>
                  </a:solidFill>
                  <a:latin typeface="Arimo"/>
                </a:rPr>
                <a:t>0 </a:t>
              </a:r>
            </a:p>
          </p:txBody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644624" y="136216"/>
              <a:ext cx="5034136" cy="5791351"/>
              <a:chOff x="0" y="0"/>
              <a:chExt cx="8823879" cy="1015113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5247876"/>
                <a:ext cx="3970746" cy="4903256"/>
              </a:xfrm>
              <a:custGeom>
                <a:avLst/>
                <a:gdLst/>
                <a:ahLst/>
                <a:cxnLst/>
                <a:rect l="l" t="t" r="r" b="b"/>
                <a:pathLst>
                  <a:path w="3970746" h="4903256">
                    <a:moveTo>
                      <a:pt x="0" y="4903256"/>
                    </a:moveTo>
                    <a:lnTo>
                      <a:pt x="0" y="317660"/>
                    </a:lnTo>
                    <a:cubicBezTo>
                      <a:pt x="0" y="233411"/>
                      <a:pt x="33468" y="152613"/>
                      <a:pt x="93040" y="93041"/>
                    </a:cubicBezTo>
                    <a:cubicBezTo>
                      <a:pt x="152613" y="33468"/>
                      <a:pt x="233411" y="0"/>
                      <a:pt x="317660" y="0"/>
                    </a:cubicBezTo>
                    <a:lnTo>
                      <a:pt x="3653086" y="0"/>
                    </a:lnTo>
                    <a:cubicBezTo>
                      <a:pt x="3737335" y="0"/>
                      <a:pt x="3818132" y="33468"/>
                      <a:pt x="3877705" y="93041"/>
                    </a:cubicBezTo>
                    <a:cubicBezTo>
                      <a:pt x="3937278" y="152613"/>
                      <a:pt x="3970746" y="233411"/>
                      <a:pt x="3970746" y="317660"/>
                    </a:cubicBezTo>
                    <a:lnTo>
                      <a:pt x="3970746" y="4903256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4853134" y="-6350"/>
                <a:ext cx="3970746" cy="10157482"/>
              </a:xfrm>
              <a:custGeom>
                <a:avLst/>
                <a:gdLst/>
                <a:ahLst/>
                <a:cxnLst/>
                <a:rect l="l" t="t" r="r" b="b"/>
                <a:pathLst>
                  <a:path w="3970746" h="10157482">
                    <a:moveTo>
                      <a:pt x="0" y="10157482"/>
                    </a:moveTo>
                    <a:lnTo>
                      <a:pt x="0" y="317660"/>
                    </a:lnTo>
                    <a:cubicBezTo>
                      <a:pt x="0" y="233411"/>
                      <a:pt x="33467" y="152613"/>
                      <a:pt x="93040" y="93040"/>
                    </a:cubicBezTo>
                    <a:cubicBezTo>
                      <a:pt x="152613" y="33468"/>
                      <a:pt x="233411" y="0"/>
                      <a:pt x="317659" y="0"/>
                    </a:cubicBezTo>
                    <a:lnTo>
                      <a:pt x="3653086" y="0"/>
                    </a:lnTo>
                    <a:cubicBezTo>
                      <a:pt x="3737334" y="0"/>
                      <a:pt x="3818132" y="33468"/>
                      <a:pt x="3877705" y="93040"/>
                    </a:cubicBezTo>
                    <a:cubicBezTo>
                      <a:pt x="3937278" y="152613"/>
                      <a:pt x="3970745" y="233411"/>
                      <a:pt x="3970745" y="317660"/>
                    </a:cubicBezTo>
                    <a:lnTo>
                      <a:pt x="3970745" y="10157482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1887552" y="5128137"/>
            <a:ext cx="3695803" cy="2526818"/>
            <a:chOff x="0" y="0"/>
            <a:chExt cx="1913890" cy="130852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13890" cy="1308525"/>
            </a:xfrm>
            <a:custGeom>
              <a:avLst/>
              <a:gdLst/>
              <a:ahLst/>
              <a:cxnLst/>
              <a:rect l="l" t="t" r="r" b="b"/>
              <a:pathLst>
                <a:path w="1913890" h="1308525">
                  <a:moveTo>
                    <a:pt x="0" y="0"/>
                  </a:moveTo>
                  <a:lnTo>
                    <a:pt x="1913890" y="0"/>
                  </a:lnTo>
                  <a:lnTo>
                    <a:pt x="1913890" y="1308525"/>
                  </a:lnTo>
                  <a:lnTo>
                    <a:pt x="0" y="1308525"/>
                  </a:lnTo>
                  <a:close/>
                </a:path>
              </a:pathLst>
            </a:custGeom>
            <a:solidFill>
              <a:srgbClr val="17242D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1119366" y="1200150"/>
            <a:ext cx="17531885" cy="1288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9600" spc="-192">
                <a:solidFill>
                  <a:srgbClr val="F0F0EE"/>
                </a:solidFill>
                <a:latin typeface="HK Grotesk Bold"/>
              </a:rPr>
              <a:t>Тамерлан Моторс на рынке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194859" y="3660856"/>
            <a:ext cx="6949141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 err="1">
                <a:solidFill>
                  <a:srgbClr val="17242D"/>
                </a:solidFill>
                <a:latin typeface="HK Grotesk Bold"/>
              </a:rPr>
              <a:t>Статистика</a:t>
            </a:r>
            <a:r>
              <a:rPr lang="en-US" sz="3150" dirty="0">
                <a:solidFill>
                  <a:srgbClr val="17242D"/>
                </a:solidFill>
                <a:latin typeface="HK Grotesk Bold"/>
              </a:rPr>
              <a:t> </a:t>
            </a:r>
            <a:r>
              <a:rPr lang="en-US" sz="3150" dirty="0" err="1">
                <a:solidFill>
                  <a:srgbClr val="17242D"/>
                </a:solidFill>
                <a:latin typeface="HK Grotesk Bold"/>
              </a:rPr>
              <a:t>продаж</a:t>
            </a:r>
            <a:r>
              <a:rPr lang="en-US" sz="3150" dirty="0">
                <a:solidFill>
                  <a:srgbClr val="17242D"/>
                </a:solidFill>
                <a:latin typeface="HK Grotesk Bold"/>
              </a:rPr>
              <a:t> </a:t>
            </a:r>
            <a:r>
              <a:rPr lang="en-US" sz="3150" dirty="0" err="1">
                <a:solidFill>
                  <a:srgbClr val="17242D"/>
                </a:solidFill>
                <a:latin typeface="HK Grotesk Bold"/>
              </a:rPr>
              <a:t>за</a:t>
            </a:r>
            <a:r>
              <a:rPr lang="en-US" sz="3150" dirty="0">
                <a:solidFill>
                  <a:srgbClr val="17242D"/>
                </a:solidFill>
                <a:latin typeface="HK Grotesk Bold"/>
              </a:rPr>
              <a:t> 2018 - 2019</a:t>
            </a:r>
          </a:p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 dirty="0" err="1">
                <a:solidFill>
                  <a:srgbClr val="17242D"/>
                </a:solidFill>
                <a:latin typeface="HK Grotesk Bold"/>
              </a:rPr>
              <a:t>новых</a:t>
            </a:r>
            <a:r>
              <a:rPr lang="en-US" sz="3150" dirty="0">
                <a:solidFill>
                  <a:srgbClr val="17242D"/>
                </a:solidFill>
                <a:latin typeface="HK Grotesk Bold"/>
              </a:rPr>
              <a:t> </a:t>
            </a:r>
            <a:r>
              <a:rPr lang="en-US" sz="3150" dirty="0" err="1">
                <a:solidFill>
                  <a:srgbClr val="17242D"/>
                </a:solidFill>
                <a:latin typeface="HK Grotesk Bold"/>
              </a:rPr>
              <a:t>автомобилей</a:t>
            </a:r>
            <a:r>
              <a:rPr lang="en-US" sz="3150" dirty="0">
                <a:solidFill>
                  <a:srgbClr val="17242D"/>
                </a:solidFill>
                <a:latin typeface="HK Grotesk Bold"/>
              </a:rPr>
              <a:t> Toyota &amp; Lexus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194859" y="5818062"/>
            <a:ext cx="3081189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HK Grotesk Bold"/>
              </a:rPr>
              <a:t>Было реализовано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HK Grotesk Bold"/>
              </a:rPr>
              <a:t>603 автомобиля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5921091" y="5128137"/>
            <a:ext cx="3695803" cy="2526818"/>
            <a:chOff x="0" y="0"/>
            <a:chExt cx="1913890" cy="130852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308525"/>
            </a:xfrm>
            <a:custGeom>
              <a:avLst/>
              <a:gdLst/>
              <a:ahLst/>
              <a:cxnLst/>
              <a:rect l="l" t="t" r="r" b="b"/>
              <a:pathLst>
                <a:path w="1913890" h="1308525">
                  <a:moveTo>
                    <a:pt x="0" y="0"/>
                  </a:moveTo>
                  <a:lnTo>
                    <a:pt x="1913890" y="0"/>
                  </a:lnTo>
                  <a:lnTo>
                    <a:pt x="1913890" y="1308525"/>
                  </a:lnTo>
                  <a:lnTo>
                    <a:pt x="0" y="1308525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2438863" y="7748270"/>
            <a:ext cx="2593181" cy="151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800">
                <a:solidFill>
                  <a:srgbClr val="000000"/>
                </a:solidFill>
                <a:latin typeface="HK Grotesk Bold"/>
              </a:rPr>
              <a:t>2018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550819" y="7748270"/>
            <a:ext cx="2593181" cy="151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800">
                <a:solidFill>
                  <a:srgbClr val="FF5757"/>
                </a:solidFill>
                <a:latin typeface="HK Grotesk Bold"/>
              </a:rPr>
              <a:t>2019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099891" y="5828170"/>
            <a:ext cx="333820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 err="1">
                <a:solidFill>
                  <a:srgbClr val="FFFFFF"/>
                </a:solidFill>
                <a:latin typeface="HK Grotesk Bold"/>
              </a:rPr>
              <a:t>Было</a:t>
            </a:r>
            <a:r>
              <a:rPr lang="en-US" sz="2800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HK Grotesk Bold"/>
              </a:rPr>
              <a:t>реализовано</a:t>
            </a:r>
            <a:endParaRPr lang="en-US" sz="2800" dirty="0">
              <a:solidFill>
                <a:srgbClr val="FFFFFF"/>
              </a:solidFill>
              <a:latin typeface="HK Grotesk Bold"/>
            </a:endParaRP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FFFFFF"/>
                </a:solidFill>
                <a:latin typeface="HK Grotesk Bold"/>
              </a:rPr>
              <a:t>1250</a:t>
            </a:r>
            <a:r>
              <a:rPr lang="ru-RU" sz="2799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HK Grotesk Bold"/>
              </a:rPr>
              <a:t>автомобилей</a:t>
            </a:r>
            <a:endParaRPr lang="en-US" sz="2799" dirty="0">
              <a:solidFill>
                <a:srgbClr val="FFFFFF"/>
              </a:solidFill>
              <a:latin typeface="HK Grotesk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972085" y="8616270"/>
            <a:ext cx="1304232" cy="65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  <a:spcBef>
                <a:spcPct val="0"/>
              </a:spcBef>
            </a:pPr>
            <a:r>
              <a:rPr lang="en-US" sz="3782" dirty="0">
                <a:solidFill>
                  <a:srgbClr val="000000"/>
                </a:solidFill>
                <a:latin typeface="HK Grotesk Bold"/>
              </a:rPr>
              <a:t>2018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283532" y="8616270"/>
            <a:ext cx="1223718" cy="65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  <a:spcBef>
                <a:spcPct val="0"/>
              </a:spcBef>
            </a:pPr>
            <a:r>
              <a:rPr lang="en-US" sz="3782" dirty="0">
                <a:solidFill>
                  <a:srgbClr val="FF5757"/>
                </a:solidFill>
                <a:latin typeface="HK Grotesk Bold"/>
              </a:rPr>
              <a:t>2019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897856" y="3468429"/>
            <a:ext cx="1885965" cy="1095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000000"/>
                </a:solidFill>
                <a:latin typeface="HK Grotesk Bold"/>
              </a:rPr>
              <a:t>1250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972085" y="5591095"/>
            <a:ext cx="1591255" cy="1237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 dirty="0">
                <a:solidFill>
                  <a:srgbClr val="000000"/>
                </a:solidFill>
                <a:latin typeface="HK Grotesk Bold"/>
              </a:rPr>
              <a:t>603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2"/>
          <a:srcRect t="2079" b="2079"/>
          <a:stretch>
            <a:fillRect/>
          </a:stretch>
        </p:blipFill>
        <p:spPr>
          <a:xfrm>
            <a:off x="15369252" y="5894689"/>
            <a:ext cx="2586406" cy="199907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3"/>
          <a:srcRect l="2514" r="2514"/>
          <a:stretch>
            <a:fillRect/>
          </a:stretch>
        </p:blipFill>
        <p:spPr>
          <a:xfrm>
            <a:off x="15273335" y="4432012"/>
            <a:ext cx="2778240" cy="14626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21510" y="3302384"/>
            <a:ext cx="17127597" cy="698461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887552" y="5128137"/>
            <a:ext cx="3695803" cy="2526818"/>
            <a:chOff x="0" y="0"/>
            <a:chExt cx="1913890" cy="13085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308525"/>
            </a:xfrm>
            <a:custGeom>
              <a:avLst/>
              <a:gdLst/>
              <a:ahLst/>
              <a:cxnLst/>
              <a:rect l="l" t="t" r="r" b="b"/>
              <a:pathLst>
                <a:path w="1913890" h="1308525">
                  <a:moveTo>
                    <a:pt x="0" y="0"/>
                  </a:moveTo>
                  <a:lnTo>
                    <a:pt x="1913890" y="0"/>
                  </a:lnTo>
                  <a:lnTo>
                    <a:pt x="1913890" y="1308525"/>
                  </a:lnTo>
                  <a:lnTo>
                    <a:pt x="0" y="1308525"/>
                  </a:lnTo>
                  <a:close/>
                </a:path>
              </a:pathLst>
            </a:custGeom>
            <a:solidFill>
              <a:srgbClr val="17242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53541" y="1385076"/>
            <a:ext cx="18034459" cy="1288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9600" spc="-192">
                <a:solidFill>
                  <a:srgbClr val="FFFFFF"/>
                </a:solidFill>
                <a:latin typeface="HK Grotesk Bold"/>
              </a:rPr>
              <a:t>Тамерлан Моторс на рынке АсП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26251" y="3735897"/>
            <a:ext cx="6280398" cy="1091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17242D"/>
                </a:solidFill>
                <a:latin typeface="HK Grotesk Bold"/>
              </a:rPr>
              <a:t>ДИНАМИКА ПРОДАЖ 2018-2019</a:t>
            </a:r>
          </a:p>
          <a:p>
            <a:pPr algn="ctr">
              <a:lnSpc>
                <a:spcPts val="4409"/>
              </a:lnSpc>
              <a:spcBef>
                <a:spcPct val="0"/>
              </a:spcBef>
            </a:pPr>
            <a:endParaRPr lang="en-US" sz="3150">
              <a:solidFill>
                <a:srgbClr val="17242D"/>
              </a:solidFill>
              <a:latin typeface="HK Grotesk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10868" y="5724324"/>
            <a:ext cx="3649171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HK Grotesk Bold"/>
              </a:rPr>
              <a:t>Было реализовано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HK Grotesk Bold"/>
              </a:rPr>
              <a:t>179 автомобилей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FFFFFF"/>
              </a:solidFill>
              <a:latin typeface="HK Grotesk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5921091" y="5128137"/>
            <a:ext cx="3695803" cy="2526818"/>
            <a:chOff x="0" y="0"/>
            <a:chExt cx="1913890" cy="13085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308525"/>
            </a:xfrm>
            <a:custGeom>
              <a:avLst/>
              <a:gdLst/>
              <a:ahLst/>
              <a:cxnLst/>
              <a:rect l="l" t="t" r="r" b="b"/>
              <a:pathLst>
                <a:path w="1913890" h="1308525">
                  <a:moveTo>
                    <a:pt x="0" y="0"/>
                  </a:moveTo>
                  <a:lnTo>
                    <a:pt x="1913890" y="0"/>
                  </a:lnTo>
                  <a:lnTo>
                    <a:pt x="1913890" y="1308525"/>
                  </a:lnTo>
                  <a:lnTo>
                    <a:pt x="0" y="1308525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438863" y="7748270"/>
            <a:ext cx="2593181" cy="151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800">
                <a:solidFill>
                  <a:srgbClr val="000000"/>
                </a:solidFill>
                <a:latin typeface="HK Grotesk Bold"/>
              </a:rPr>
              <a:t>2018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50819" y="7748270"/>
            <a:ext cx="2593181" cy="151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800">
                <a:solidFill>
                  <a:srgbClr val="FF5757"/>
                </a:solidFill>
                <a:latin typeface="HK Grotesk Bold"/>
              </a:rPr>
              <a:t>2019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548573" y="3816013"/>
            <a:ext cx="5052368" cy="5345702"/>
            <a:chOff x="0" y="0"/>
            <a:chExt cx="6736491" cy="7127602"/>
          </a:xfrm>
        </p:grpSpPr>
        <p:sp>
          <p:nvSpPr>
            <p:cNvPr id="13" name="TextBox 13"/>
            <p:cNvSpPr txBox="1"/>
            <p:nvPr/>
          </p:nvSpPr>
          <p:spPr>
            <a:xfrm>
              <a:off x="593340" y="6710213"/>
              <a:ext cx="2764418" cy="417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Arimo Bold"/>
                </a:rPr>
                <a:t>2018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972073" y="6710213"/>
              <a:ext cx="2764418" cy="417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Arimo Bold"/>
                </a:rPr>
                <a:t>2019</a:t>
              </a:r>
            </a:p>
          </p:txBody>
        </p: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593340" y="180120"/>
              <a:ext cx="6143150" cy="6587243"/>
              <a:chOff x="0" y="0"/>
              <a:chExt cx="11854599" cy="1271157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6350"/>
                <a:ext cx="11854599" cy="12724276"/>
              </a:xfrm>
              <a:custGeom>
                <a:avLst/>
                <a:gdLst/>
                <a:ahLst/>
                <a:cxnLst/>
                <a:rect l="l" t="t" r="r" b="b"/>
                <a:pathLst>
                  <a:path w="11854599" h="12724276">
                    <a:moveTo>
                      <a:pt x="0" y="0"/>
                    </a:moveTo>
                    <a:lnTo>
                      <a:pt x="11854599" y="0"/>
                    </a:lnTo>
                    <a:lnTo>
                      <a:pt x="11854599" y="12700"/>
                    </a:lnTo>
                    <a:lnTo>
                      <a:pt x="0" y="12700"/>
                    </a:lnTo>
                    <a:close/>
                    <a:moveTo>
                      <a:pt x="0" y="2542315"/>
                    </a:moveTo>
                    <a:lnTo>
                      <a:pt x="11854599" y="2542315"/>
                    </a:lnTo>
                    <a:lnTo>
                      <a:pt x="11854599" y="2555015"/>
                    </a:lnTo>
                    <a:lnTo>
                      <a:pt x="0" y="2555015"/>
                    </a:lnTo>
                    <a:close/>
                    <a:moveTo>
                      <a:pt x="0" y="5084630"/>
                    </a:moveTo>
                    <a:lnTo>
                      <a:pt x="11854599" y="5084630"/>
                    </a:lnTo>
                    <a:lnTo>
                      <a:pt x="11854599" y="5097330"/>
                    </a:lnTo>
                    <a:lnTo>
                      <a:pt x="0" y="5097330"/>
                    </a:lnTo>
                    <a:close/>
                    <a:moveTo>
                      <a:pt x="0" y="7626945"/>
                    </a:moveTo>
                    <a:lnTo>
                      <a:pt x="11854599" y="7626945"/>
                    </a:lnTo>
                    <a:lnTo>
                      <a:pt x="11854599" y="7639645"/>
                    </a:lnTo>
                    <a:lnTo>
                      <a:pt x="0" y="7639645"/>
                    </a:lnTo>
                    <a:close/>
                    <a:moveTo>
                      <a:pt x="0" y="10169261"/>
                    </a:moveTo>
                    <a:lnTo>
                      <a:pt x="11854599" y="10169261"/>
                    </a:lnTo>
                    <a:lnTo>
                      <a:pt x="11854599" y="10181961"/>
                    </a:lnTo>
                    <a:lnTo>
                      <a:pt x="0" y="10181961"/>
                    </a:lnTo>
                    <a:close/>
                    <a:moveTo>
                      <a:pt x="0" y="12711576"/>
                    </a:moveTo>
                    <a:lnTo>
                      <a:pt x="11854599" y="12711576"/>
                    </a:lnTo>
                    <a:lnTo>
                      <a:pt x="11854599" y="12724276"/>
                    </a:lnTo>
                    <a:lnTo>
                      <a:pt x="0" y="12724276"/>
                    </a:lnTo>
                    <a:close/>
                  </a:path>
                </a:pathLst>
              </a:custGeom>
              <a:solidFill>
                <a:srgbClr val="222222">
                  <a:alpha val="24705"/>
                </a:srgbClr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0" y="-57150"/>
              <a:ext cx="593340" cy="417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Arimo Bold"/>
                </a:rPr>
                <a:t>500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260299"/>
              <a:ext cx="593340" cy="417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Arimo Bold"/>
                </a:rPr>
                <a:t>400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2577747"/>
              <a:ext cx="593340" cy="417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Arimo Bold"/>
                </a:rPr>
                <a:t>300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3895196"/>
              <a:ext cx="593340" cy="417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Arimo Bold"/>
                </a:rPr>
                <a:t>200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5212644"/>
              <a:ext cx="593340" cy="417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Arimo Bold"/>
                </a:rPr>
                <a:t>100 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39037" y="6530093"/>
              <a:ext cx="254303" cy="417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Arimo Bold"/>
                </a:rPr>
                <a:t>0 </a:t>
              </a:r>
            </a:p>
          </p:txBody>
        </p: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593340" y="180120"/>
              <a:ext cx="6143150" cy="6587243"/>
              <a:chOff x="0" y="0"/>
              <a:chExt cx="11854599" cy="12711576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8154481"/>
                <a:ext cx="5334569" cy="4557095"/>
              </a:xfrm>
              <a:custGeom>
                <a:avLst/>
                <a:gdLst/>
                <a:ahLst/>
                <a:cxnLst/>
                <a:rect l="l" t="t" r="r" b="b"/>
                <a:pathLst>
                  <a:path w="5334569" h="4557095">
                    <a:moveTo>
                      <a:pt x="0" y="4557095"/>
                    </a:moveTo>
                    <a:lnTo>
                      <a:pt x="0" y="426766"/>
                    </a:lnTo>
                    <a:cubicBezTo>
                      <a:pt x="0" y="191070"/>
                      <a:pt x="191070" y="0"/>
                      <a:pt x="426766" y="0"/>
                    </a:cubicBezTo>
                    <a:lnTo>
                      <a:pt x="4907804" y="0"/>
                    </a:lnTo>
                    <a:cubicBezTo>
                      <a:pt x="5143500" y="0"/>
                      <a:pt x="5334569" y="191070"/>
                      <a:pt x="5334569" y="426766"/>
                    </a:cubicBezTo>
                    <a:lnTo>
                      <a:pt x="5334569" y="4557095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6520029" y="1035999"/>
                <a:ext cx="5334570" cy="11675577"/>
              </a:xfrm>
              <a:custGeom>
                <a:avLst/>
                <a:gdLst/>
                <a:ahLst/>
                <a:cxnLst/>
                <a:rect l="l" t="t" r="r" b="b"/>
                <a:pathLst>
                  <a:path w="5334570" h="11675577">
                    <a:moveTo>
                      <a:pt x="0" y="11675577"/>
                    </a:moveTo>
                    <a:lnTo>
                      <a:pt x="0" y="426766"/>
                    </a:lnTo>
                    <a:cubicBezTo>
                      <a:pt x="0" y="191070"/>
                      <a:pt x="191070" y="0"/>
                      <a:pt x="426766" y="0"/>
                    </a:cubicBezTo>
                    <a:lnTo>
                      <a:pt x="4907804" y="0"/>
                    </a:lnTo>
                    <a:cubicBezTo>
                      <a:pt x="5143500" y="0"/>
                      <a:pt x="5334570" y="191070"/>
                      <a:pt x="5334570" y="426766"/>
                    </a:cubicBezTo>
                    <a:lnTo>
                      <a:pt x="5334570" y="11675577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</p:sp>
        </p:grpSp>
      </p:grpSp>
      <p:sp>
        <p:nvSpPr>
          <p:cNvPr id="26" name="TextBox 26"/>
          <p:cNvSpPr txBox="1"/>
          <p:nvPr/>
        </p:nvSpPr>
        <p:spPr>
          <a:xfrm>
            <a:off x="6022824" y="5724324"/>
            <a:ext cx="3649171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HK Grotesk Bold"/>
              </a:rPr>
              <a:t>Было реализовано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HK Grotesk Bold"/>
              </a:rPr>
              <a:t>459 автомобилей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FFFFFF"/>
              </a:solidFill>
              <a:latin typeface="HK Grotesk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1393943" y="6223348"/>
            <a:ext cx="134820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000000"/>
                </a:solidFill>
                <a:latin typeface="HK Grotesk Bold"/>
              </a:rPr>
              <a:t>179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920395" y="3370114"/>
            <a:ext cx="1414505" cy="1095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000000"/>
                </a:solidFill>
                <a:latin typeface="HK Grotesk Bold"/>
              </a:rPr>
              <a:t>459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469065"/>
            <a:ext cx="13533159" cy="4817935"/>
          </a:xfrm>
          <a:prstGeom prst="rect">
            <a:avLst/>
          </a:prstGeom>
          <a:solidFill>
            <a:srgbClr val="FF5757"/>
          </a:solidFill>
        </p:spPr>
      </p:sp>
      <p:grpSp>
        <p:nvGrpSpPr>
          <p:cNvPr id="3" name="Group 3"/>
          <p:cNvGrpSpPr/>
          <p:nvPr/>
        </p:nvGrpSpPr>
        <p:grpSpPr>
          <a:xfrm>
            <a:off x="3201230" y="338032"/>
            <a:ext cx="14058070" cy="3089876"/>
            <a:chOff x="0" y="0"/>
            <a:chExt cx="18744093" cy="4119835"/>
          </a:xfrm>
        </p:grpSpPr>
        <p:sp>
          <p:nvSpPr>
            <p:cNvPr id="4" name="TextBox 4"/>
            <p:cNvSpPr txBox="1"/>
            <p:nvPr/>
          </p:nvSpPr>
          <p:spPr>
            <a:xfrm>
              <a:off x="0" y="161925"/>
              <a:ext cx="18744093" cy="3107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800"/>
                </a:lnSpc>
              </a:pPr>
              <a:r>
                <a:rPr lang="en-US" sz="8800" spc="-175">
                  <a:solidFill>
                    <a:srgbClr val="FFFFFF"/>
                  </a:solidFill>
                  <a:latin typeface="HK Grotesk Bold"/>
                </a:rPr>
                <a:t>E-commerce при продаже автомобилей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435834"/>
              <a:ext cx="18744093" cy="684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160"/>
                </a:lnSpc>
              </a:pPr>
              <a:r>
                <a:rPr lang="en-US" sz="3200">
                  <a:solidFill>
                    <a:srgbClr val="F0F0EE"/>
                  </a:solidFill>
                  <a:latin typeface="HK Grotesk Bold"/>
                </a:rPr>
                <a:t>Рассматриваемые вопросы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4858275"/>
            <a:ext cx="1221581" cy="1221581"/>
            <a:chOff x="0" y="0"/>
            <a:chExt cx="1628775" cy="1628775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1628775" cy="1628775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259216" y="398383"/>
              <a:ext cx="1110343" cy="9177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4950" spc="-99">
                  <a:solidFill>
                    <a:srgbClr val="17242D"/>
                  </a:solidFill>
                  <a:latin typeface="HK Grotesk Medium"/>
                </a:rPr>
                <a:t>1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272136" y="4858275"/>
            <a:ext cx="1221581" cy="1221581"/>
            <a:chOff x="0" y="0"/>
            <a:chExt cx="1628775" cy="1628775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628775" cy="1628775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259216" y="398383"/>
              <a:ext cx="1110343" cy="9177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4950" spc="-99">
                  <a:solidFill>
                    <a:srgbClr val="17242D"/>
                  </a:solidFill>
                  <a:latin typeface="HK Grotesk Medium"/>
                </a:rPr>
                <a:t>2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416752" y="4858275"/>
            <a:ext cx="1221581" cy="1221581"/>
            <a:chOff x="0" y="0"/>
            <a:chExt cx="1628775" cy="1628775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628775" cy="1628775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259216" y="398383"/>
              <a:ext cx="1110343" cy="9177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4950" spc="-99">
                  <a:solidFill>
                    <a:srgbClr val="17242D"/>
                  </a:solidFill>
                  <a:latin typeface="HK Grotesk Medium"/>
                </a:rPr>
                <a:t>3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490" y="6451684"/>
            <a:ext cx="3258001" cy="2218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HK Grotesk Bold"/>
              </a:rPr>
              <a:t>Организация отдела: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HK Grotesk Bold"/>
              </a:rPr>
              <a:t>подчинение и переподчинение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53926" y="6730877"/>
            <a:ext cx="3258001" cy="1660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200">
                <a:solidFill>
                  <a:srgbClr val="FFFFFF"/>
                </a:solidFill>
                <a:latin typeface="HK Grotesk Bold"/>
              </a:rPr>
              <a:t>Рост выкупа, продаж и склада</a:t>
            </a:r>
          </a:p>
          <a:p>
            <a:pPr algn="ctr">
              <a:lnSpc>
                <a:spcPts val="4480"/>
              </a:lnSpc>
            </a:pPr>
            <a:r>
              <a:rPr lang="en-US" sz="3199">
                <a:solidFill>
                  <a:srgbClr val="FFFFFF"/>
                </a:solidFill>
                <a:latin typeface="HK Grotesk Bold"/>
              </a:rPr>
              <a:t>- за счет чего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327867" y="6451684"/>
            <a:ext cx="3399350" cy="2218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HK Grotesk Bold"/>
              </a:rPr>
              <a:t>Обучение персонала и роль корпоративного психолога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4540784"/>
            <a:ext cx="17259300" cy="5746216"/>
          </a:xfrm>
          <a:prstGeom prst="rect">
            <a:avLst/>
          </a:prstGeom>
          <a:solidFill>
            <a:srgbClr val="17242D"/>
          </a:solidFill>
        </p:spPr>
      </p:sp>
      <p:sp>
        <p:nvSpPr>
          <p:cNvPr id="3" name="TextBox 3"/>
          <p:cNvSpPr txBox="1"/>
          <p:nvPr/>
        </p:nvSpPr>
        <p:spPr>
          <a:xfrm>
            <a:off x="425140" y="2000531"/>
            <a:ext cx="15817718" cy="1880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 spc="-144">
                <a:solidFill>
                  <a:srgbClr val="000000"/>
                </a:solidFill>
                <a:latin typeface="HK Grotesk Bold"/>
              </a:rPr>
              <a:t>Организация отдела E-COMMERCE: подчинение и переподчинение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3752" y="5419566"/>
            <a:ext cx="26773582" cy="551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55"/>
              </a:lnSpc>
            </a:pPr>
            <a:r>
              <a:rPr lang="en-US" sz="6581" dirty="0">
                <a:solidFill>
                  <a:srgbClr val="F0F0EE"/>
                </a:solidFill>
                <a:latin typeface="HK Grotesk Bold Bold"/>
              </a:rPr>
              <a:t>В </a:t>
            </a:r>
            <a:r>
              <a:rPr lang="en-US" sz="6581" dirty="0" err="1">
                <a:solidFill>
                  <a:srgbClr val="F0F0EE"/>
                </a:solidFill>
                <a:latin typeface="HK Grotesk Bold Bold"/>
              </a:rPr>
              <a:t>отделе</a:t>
            </a:r>
            <a:r>
              <a:rPr lang="en-US" sz="6581" dirty="0">
                <a:solidFill>
                  <a:srgbClr val="F0F0EE"/>
                </a:solidFill>
                <a:latin typeface="HK Grotesk Bold Bold"/>
              </a:rPr>
              <a:t> 10 </a:t>
            </a:r>
            <a:r>
              <a:rPr lang="en-US" sz="6581" dirty="0" err="1">
                <a:solidFill>
                  <a:srgbClr val="F0F0EE"/>
                </a:solidFill>
                <a:latin typeface="HK Grotesk Bold Bold"/>
              </a:rPr>
              <a:t>сотрудников</a:t>
            </a:r>
            <a:r>
              <a:rPr lang="en-US" sz="6581" dirty="0">
                <a:solidFill>
                  <a:srgbClr val="F0F0EE"/>
                </a:solidFill>
                <a:latin typeface="HK Grotesk Bold Bold"/>
              </a:rPr>
              <a:t>:</a:t>
            </a:r>
          </a:p>
          <a:p>
            <a:pPr>
              <a:lnSpc>
                <a:spcPts val="8555"/>
              </a:lnSpc>
            </a:pPr>
            <a:r>
              <a:rPr lang="en-US" sz="6581" dirty="0">
                <a:solidFill>
                  <a:srgbClr val="F0F0EE"/>
                </a:solidFill>
                <a:latin typeface="HK Grotesk Bold Bold"/>
              </a:rPr>
              <a:t>1 </a:t>
            </a:r>
            <a:r>
              <a:rPr lang="en-US" sz="6581" dirty="0" err="1">
                <a:solidFill>
                  <a:srgbClr val="F0F0EE"/>
                </a:solidFill>
                <a:latin typeface="HK Grotesk Bold Bold"/>
              </a:rPr>
              <a:t>руководитель</a:t>
            </a:r>
            <a:r>
              <a:rPr lang="en-US" sz="6581" dirty="0">
                <a:solidFill>
                  <a:srgbClr val="F0F0EE"/>
                </a:solidFill>
                <a:latin typeface="HK Grotesk Bold Bold"/>
              </a:rPr>
              <a:t>, 4 </a:t>
            </a:r>
            <a:r>
              <a:rPr lang="en-US" sz="6581" dirty="0" err="1">
                <a:solidFill>
                  <a:srgbClr val="F0F0EE"/>
                </a:solidFill>
                <a:latin typeface="HK Grotesk Bold Bold"/>
              </a:rPr>
              <a:t>менеджера</a:t>
            </a:r>
            <a:endParaRPr lang="en-US" sz="6581" dirty="0">
              <a:solidFill>
                <a:srgbClr val="F0F0EE"/>
              </a:solidFill>
              <a:latin typeface="HK Grotesk Bold Bold"/>
            </a:endParaRPr>
          </a:p>
          <a:p>
            <a:pPr>
              <a:lnSpc>
                <a:spcPts val="8555"/>
              </a:lnSpc>
            </a:pPr>
            <a:r>
              <a:rPr lang="en-US" sz="6581" dirty="0">
                <a:solidFill>
                  <a:srgbClr val="F0F0EE"/>
                </a:solidFill>
                <a:latin typeface="HK Grotesk Bold Bold"/>
              </a:rPr>
              <a:t>4 </a:t>
            </a:r>
            <a:r>
              <a:rPr lang="ru-RU" sz="6581" dirty="0">
                <a:solidFill>
                  <a:srgbClr val="F0F0EE"/>
                </a:solidFill>
                <a:latin typeface="HK Grotesk Bold Bold"/>
              </a:rPr>
              <a:t>оценщика</a:t>
            </a:r>
            <a:r>
              <a:rPr lang="en-US" sz="6581" dirty="0">
                <a:solidFill>
                  <a:srgbClr val="F0F0EE"/>
                </a:solidFill>
                <a:latin typeface="HK Grotesk Bold Bold"/>
              </a:rPr>
              <a:t>, 1 </a:t>
            </a:r>
            <a:r>
              <a:rPr lang="en-US" sz="6581" dirty="0" err="1">
                <a:solidFill>
                  <a:srgbClr val="F0F0EE"/>
                </a:solidFill>
                <a:latin typeface="HK Grotesk Bold Bold"/>
              </a:rPr>
              <a:t>оформитель</a:t>
            </a:r>
            <a:endParaRPr lang="en-US" sz="6581" dirty="0">
              <a:solidFill>
                <a:srgbClr val="F0F0EE"/>
              </a:solidFill>
              <a:latin typeface="HK Grotesk Bold Bold"/>
            </a:endParaRPr>
          </a:p>
          <a:p>
            <a:pPr>
              <a:lnSpc>
                <a:spcPts val="8555"/>
              </a:lnSpc>
            </a:pPr>
            <a:endParaRPr lang="en-US" sz="6581" dirty="0">
              <a:solidFill>
                <a:srgbClr val="F0F0EE"/>
              </a:solidFill>
              <a:latin typeface="HK Grotesk Bold Bold"/>
            </a:endParaRPr>
          </a:p>
          <a:p>
            <a:pPr>
              <a:lnSpc>
                <a:spcPts val="8555"/>
              </a:lnSpc>
            </a:pPr>
            <a:endParaRPr lang="en-US" sz="6581" dirty="0">
              <a:solidFill>
                <a:srgbClr val="F0F0EE"/>
              </a:solidFill>
              <a:latin typeface="HK Grotesk Bold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2054" y="521652"/>
            <a:ext cx="10791706" cy="1176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800"/>
              </a:lnSpc>
            </a:pPr>
            <a:r>
              <a:rPr lang="en-US" sz="8800" spc="-175" dirty="0" err="1">
                <a:solidFill>
                  <a:srgbClr val="17242D"/>
                </a:solidFill>
                <a:latin typeface="HK Grotesk Bold"/>
              </a:rPr>
              <a:t>Организация</a:t>
            </a:r>
            <a:r>
              <a:rPr lang="en-US" sz="8800" spc="-175" dirty="0">
                <a:solidFill>
                  <a:srgbClr val="17242D"/>
                </a:solidFill>
                <a:latin typeface="HK Grotesk Bold"/>
              </a:rPr>
              <a:t> </a:t>
            </a:r>
            <a:r>
              <a:rPr lang="en-US" sz="8800" spc="-175" dirty="0" err="1">
                <a:solidFill>
                  <a:srgbClr val="17242D"/>
                </a:solidFill>
                <a:latin typeface="HK Grotesk Bold"/>
              </a:rPr>
              <a:t>отдела</a:t>
            </a:r>
            <a:endParaRPr lang="en-US" sz="8800" spc="-175" dirty="0">
              <a:solidFill>
                <a:srgbClr val="17242D"/>
              </a:solidFill>
              <a:latin typeface="HK Grotesk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29355" y="7300310"/>
            <a:ext cx="10791706" cy="71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  <a:spcBef>
                <a:spcPct val="0"/>
              </a:spcBef>
            </a:pPr>
            <a:r>
              <a:rPr lang="en-US" sz="4241">
                <a:solidFill>
                  <a:srgbClr val="000000"/>
                </a:solidFill>
                <a:latin typeface="Open Sans Extra Bold"/>
              </a:rPr>
              <a:t>1 - Руководитель отдела E-Commerce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078" y="7936446"/>
            <a:ext cx="16389446" cy="71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  <a:spcBef>
                <a:spcPct val="0"/>
              </a:spcBef>
            </a:pPr>
            <a:r>
              <a:rPr lang="en-US" sz="4241">
                <a:solidFill>
                  <a:srgbClr val="000000"/>
                </a:solidFill>
                <a:latin typeface="Open Sans Extra Bold"/>
              </a:rPr>
              <a:t>2 - Менеджер отдела E-Commerce (4 сотрудника)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1041412" y="8572582"/>
            <a:ext cx="16389446" cy="71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  <a:spcBef>
                <a:spcPct val="0"/>
              </a:spcBef>
            </a:pPr>
            <a:r>
              <a:rPr lang="en-US" sz="4241">
                <a:solidFill>
                  <a:srgbClr val="000000"/>
                </a:solidFill>
                <a:latin typeface="Open Sans Extra Bold"/>
              </a:rPr>
              <a:t>3 - Менеджер - приемщик (4 сотрудника)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493918" y="1409601"/>
            <a:ext cx="11300163" cy="5966909"/>
            <a:chOff x="0" y="0"/>
            <a:chExt cx="15066885" cy="795587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5066885" cy="7955878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6855554" y="920965"/>
              <a:ext cx="728689" cy="1602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81"/>
                </a:lnSpc>
                <a:spcBef>
                  <a:spcPct val="0"/>
                </a:spcBef>
              </a:pPr>
              <a:r>
                <a:rPr lang="en-US" sz="7344">
                  <a:solidFill>
                    <a:srgbClr val="000000"/>
                  </a:solidFill>
                  <a:latin typeface="Open Sans Extra Bold"/>
                </a:rPr>
                <a:t>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839630" y="4563031"/>
              <a:ext cx="728689" cy="1602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81"/>
                </a:lnSpc>
                <a:spcBef>
                  <a:spcPct val="0"/>
                </a:spcBef>
              </a:pPr>
              <a:r>
                <a:rPr lang="en-US" sz="7344">
                  <a:solidFill>
                    <a:srgbClr val="000000"/>
                  </a:solidFill>
                  <a:latin typeface="Open Sans Extra Bold"/>
                </a:rPr>
                <a:t>2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855554" y="4563031"/>
              <a:ext cx="728689" cy="1602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81"/>
                </a:lnSpc>
                <a:spcBef>
                  <a:spcPct val="0"/>
                </a:spcBef>
              </a:pPr>
              <a:r>
                <a:rPr lang="en-US" sz="7344">
                  <a:solidFill>
                    <a:srgbClr val="000000"/>
                  </a:solidFill>
                  <a:latin typeface="Open Sans Extra Bold"/>
                </a:rPr>
                <a:t>3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943187" y="4563031"/>
              <a:ext cx="728689" cy="1602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81"/>
                </a:lnSpc>
                <a:spcBef>
                  <a:spcPct val="0"/>
                </a:spcBef>
              </a:pPr>
              <a:r>
                <a:rPr lang="en-US" sz="7344">
                  <a:solidFill>
                    <a:srgbClr val="000000"/>
                  </a:solidFill>
                  <a:latin typeface="Open Sans Extra Bold"/>
                </a:rPr>
                <a:t>4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3070788" y="9188235"/>
            <a:ext cx="16389446" cy="71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  <a:spcBef>
                <a:spcPct val="0"/>
              </a:spcBef>
            </a:pPr>
            <a:r>
              <a:rPr lang="en-US" sz="4241">
                <a:solidFill>
                  <a:srgbClr val="000000"/>
                </a:solidFill>
                <a:latin typeface="Open Sans Extra Bold"/>
              </a:rPr>
              <a:t>4 - Бухгалтер - оформитель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57597" y="521652"/>
            <a:ext cx="11408962" cy="1176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800"/>
              </a:lnSpc>
            </a:pPr>
            <a:r>
              <a:rPr lang="en-US" sz="8800" spc="-175">
                <a:solidFill>
                  <a:srgbClr val="17242D"/>
                </a:solidFill>
                <a:latin typeface="HK Grotesk Bold"/>
              </a:rPr>
              <a:t>Организация Trade In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927261" y="1493100"/>
            <a:ext cx="11300163" cy="5966909"/>
            <a:chOff x="0" y="0"/>
            <a:chExt cx="15066885" cy="795587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5066885" cy="7955878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6855554" y="920965"/>
              <a:ext cx="728689" cy="1602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81"/>
                </a:lnSpc>
                <a:spcBef>
                  <a:spcPct val="0"/>
                </a:spcBef>
              </a:pPr>
              <a:r>
                <a:rPr lang="en-US" sz="7344">
                  <a:solidFill>
                    <a:srgbClr val="000000"/>
                  </a:solidFill>
                  <a:latin typeface="Open Sans Extra Bold"/>
                </a:rPr>
                <a:t>1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9630" y="4563031"/>
              <a:ext cx="728689" cy="1602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81"/>
                </a:lnSpc>
                <a:spcBef>
                  <a:spcPct val="0"/>
                </a:spcBef>
              </a:pPr>
              <a:r>
                <a:rPr lang="en-US" sz="7344">
                  <a:solidFill>
                    <a:srgbClr val="000000"/>
                  </a:solidFill>
                  <a:latin typeface="Open Sans Extra Bold"/>
                </a:rPr>
                <a:t>2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855554" y="4563031"/>
              <a:ext cx="728689" cy="1602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81"/>
                </a:lnSpc>
                <a:spcBef>
                  <a:spcPct val="0"/>
                </a:spcBef>
              </a:pPr>
              <a:r>
                <a:rPr lang="en-US" sz="7344">
                  <a:solidFill>
                    <a:srgbClr val="000000"/>
                  </a:solidFill>
                  <a:latin typeface="Open Sans Extra Bold"/>
                </a:rPr>
                <a:t>3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943187" y="4563031"/>
              <a:ext cx="728689" cy="1602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81"/>
                </a:lnSpc>
                <a:spcBef>
                  <a:spcPct val="0"/>
                </a:spcBef>
              </a:pPr>
              <a:r>
                <a:rPr lang="en-US" sz="7344">
                  <a:solidFill>
                    <a:srgbClr val="000000"/>
                  </a:solidFill>
                  <a:latin typeface="Open Sans Extra Bold"/>
                </a:rPr>
                <a:t>4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-662261" y="7534647"/>
            <a:ext cx="18119861" cy="71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  <a:spcBef>
                <a:spcPct val="0"/>
              </a:spcBef>
            </a:pPr>
            <a:r>
              <a:rPr lang="en-US" sz="4241">
                <a:solidFill>
                  <a:srgbClr val="000000"/>
                </a:solidFill>
                <a:latin typeface="Open Sans Extra Bold"/>
              </a:rPr>
              <a:t>1 - Директор службы продаж автомобилей с пробегом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1917520" y="8170783"/>
            <a:ext cx="16389446" cy="71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  <a:spcBef>
                <a:spcPct val="0"/>
              </a:spcBef>
            </a:pPr>
            <a:r>
              <a:rPr lang="en-US" sz="4241">
                <a:solidFill>
                  <a:srgbClr val="000000"/>
                </a:solidFill>
                <a:latin typeface="Open Sans Extra Bold"/>
              </a:rPr>
              <a:t>2 - Руководитель филиала в г. Шымкент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1684811" y="8734034"/>
            <a:ext cx="16389446" cy="71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  <a:spcBef>
                <a:spcPct val="0"/>
              </a:spcBef>
            </a:pPr>
            <a:r>
              <a:rPr lang="en-US" sz="4241">
                <a:solidFill>
                  <a:srgbClr val="000000"/>
                </a:solidFill>
                <a:latin typeface="Open Sans Extra Bold"/>
              </a:rPr>
              <a:t>3 - Руководитель филиала в г. Кызылорда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2641420" y="9351120"/>
            <a:ext cx="16389446" cy="71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  <a:spcBef>
                <a:spcPct val="0"/>
              </a:spcBef>
            </a:pPr>
            <a:r>
              <a:rPr lang="en-US" sz="4241">
                <a:solidFill>
                  <a:srgbClr val="000000"/>
                </a:solidFill>
                <a:latin typeface="Open Sans Extra Bold"/>
              </a:rPr>
              <a:t>4 - Руководитель филиала в г. Тараз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797</Words>
  <Application>Microsoft Office PowerPoint</Application>
  <PresentationFormat>Произвольный</PresentationFormat>
  <Paragraphs>251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HK Grotesk Medium Bold</vt:lpstr>
      <vt:lpstr>Calibri</vt:lpstr>
      <vt:lpstr>HK Grotesk Medium</vt:lpstr>
      <vt:lpstr>Arimo</vt:lpstr>
      <vt:lpstr>Open Sans Extra Bold</vt:lpstr>
      <vt:lpstr>HK Grotesk Bold</vt:lpstr>
      <vt:lpstr>HK Grotesk Bold Bold Italics</vt:lpstr>
      <vt:lpstr>Arimo Bold</vt:lpstr>
      <vt:lpstr>HK Grotesk Bold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Illustrative Technology Startup Business Plan Presentation</dc:title>
  <dc:creator>User</dc:creator>
  <cp:lastModifiedBy>User</cp:lastModifiedBy>
  <cp:revision>6</cp:revision>
  <dcterms:created xsi:type="dcterms:W3CDTF">2006-08-16T00:00:00Z</dcterms:created>
  <dcterms:modified xsi:type="dcterms:W3CDTF">2020-02-24T07:09:33Z</dcterms:modified>
  <dc:identifier>DAD0L5QWGTs</dc:identifier>
</cp:coreProperties>
</file>