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21"/>
  </p:notesMasterIdLst>
  <p:sldIdLst>
    <p:sldId id="258" r:id="rId3"/>
    <p:sldId id="259" r:id="rId4"/>
    <p:sldId id="261" r:id="rId5"/>
    <p:sldId id="262" r:id="rId6"/>
    <p:sldId id="263" r:id="rId7"/>
    <p:sldId id="290" r:id="rId8"/>
    <p:sldId id="291" r:id="rId9"/>
    <p:sldId id="264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300" r:id="rId18"/>
    <p:sldId id="299" r:id="rId19"/>
    <p:sldId id="30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395" autoAdjust="0"/>
  </p:normalViewPr>
  <p:slideViewPr>
    <p:cSldViewPr snapToGrid="0">
      <p:cViewPr varScale="1">
        <p:scale>
          <a:sx n="70" d="100"/>
          <a:sy n="70" d="100"/>
        </p:scale>
        <p:origin x="72" y="24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8C406-4D92-46EF-B9E0-CEAD9CAC205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E663B-CE2E-4EAA-8DAC-AF4446385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56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22900-4F0F-4E0A-A0BB-7D12F5C2D3C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1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22900-4F0F-4E0A-A0BB-7D12F5C2D3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246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22900-4F0F-4E0A-A0BB-7D12F5C2D3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558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22900-4F0F-4E0A-A0BB-7D12F5C2D3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434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22900-4F0F-4E0A-A0BB-7D12F5C2D3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906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22900-4F0F-4E0A-A0BB-7D12F5C2D3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989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22900-4F0F-4E0A-A0BB-7D12F5C2D3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684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22900-4F0F-4E0A-A0BB-7D12F5C2D3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426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22900-4F0F-4E0A-A0BB-7D12F5C2D3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869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22900-4F0F-4E0A-A0BB-7D12F5C2D3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020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22900-4F0F-4E0A-A0BB-7D12F5C2D3CE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366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22900-4F0F-4E0A-A0BB-7D12F5C2D3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757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22900-4F0F-4E0A-A0BB-7D12F5C2D3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450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22900-4F0F-4E0A-A0BB-7D12F5C2D3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634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22900-4F0F-4E0A-A0BB-7D12F5C2D3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978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22900-4F0F-4E0A-A0BB-7D12F5C2D3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117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22900-4F0F-4E0A-A0BB-7D12F5C2D3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718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22900-4F0F-4E0A-A0BB-7D12F5C2D3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20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12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44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535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1371" y="1988842"/>
            <a:ext cx="7485856" cy="2954759"/>
          </a:xfrm>
        </p:spPr>
        <p:txBody>
          <a:bodyPr>
            <a:normAutofit/>
          </a:bodyPr>
          <a:lstStyle>
            <a:lvl1pPr algn="l">
              <a:defRPr sz="7200" b="1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3731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1371" y="1988842"/>
            <a:ext cx="7485856" cy="2954759"/>
          </a:xfrm>
        </p:spPr>
        <p:txBody>
          <a:bodyPr>
            <a:normAutofit/>
          </a:bodyPr>
          <a:lstStyle>
            <a:lvl1pPr algn="l">
              <a:defRPr sz="7200" b="1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18370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1700-A472-4398-A6D2-4CE3A1FD869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19403" y="188642"/>
            <a:ext cx="7584843" cy="385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17073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lang="ru-RU" sz="4267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1700-A472-4398-A6D2-4CE3A1FD86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9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03" y="188642"/>
            <a:ext cx="7584843" cy="3852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1700-A472-4398-A6D2-4CE3A1FD86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846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03" y="188642"/>
            <a:ext cx="7584843" cy="38520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1700-A472-4398-A6D2-4CE3A1FD86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792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03" y="188642"/>
            <a:ext cx="7584843" cy="3852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1700-A472-4398-A6D2-4CE3A1FD86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535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1700-A472-4398-A6D2-4CE3A1FD869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9403" y="188642"/>
            <a:ext cx="7584843" cy="385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9373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115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908721"/>
            <a:ext cx="6815667" cy="521744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908721"/>
            <a:ext cx="4011084" cy="521744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1700-A472-4398-A6D2-4CE3A1FD869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19403" y="188642"/>
            <a:ext cx="7584843" cy="385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03785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908721"/>
            <a:ext cx="7315200" cy="381885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1700-A472-4398-A6D2-4CE3A1FD86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083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1700-A472-4398-A6D2-4CE3A1FD86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04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836713"/>
            <a:ext cx="2743200" cy="52894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836713"/>
            <a:ext cx="8026400" cy="5289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1700-A472-4398-A6D2-4CE3A1FD86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647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9761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8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87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5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89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24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8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92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5D0E2-2920-493F-AE13-F9BDB706FEB5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0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03" y="188642"/>
            <a:ext cx="7584843" cy="385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23392" y="6356351"/>
            <a:ext cx="718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F1700-A472-4398-A6D2-4CE3A1FD86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40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267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9712116" y="6120577"/>
            <a:ext cx="2403684" cy="650504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</a:rPr>
              <a:t>18 февраля 2020 года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849250"/>
            <a:ext cx="1484840" cy="10080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335360" y="1857268"/>
            <a:ext cx="1192731" cy="4680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12448" y="1939703"/>
            <a:ext cx="6550602" cy="2800767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5"/>
                </a:solidFill>
              </a:rPr>
              <a:t>Бюджетные инструменты удержания и привлечения клиентов в СТО</a:t>
            </a:r>
          </a:p>
        </p:txBody>
      </p:sp>
    </p:spTree>
    <p:extLst>
      <p:ext uri="{BB962C8B-B14F-4D97-AF65-F5344CB8AC3E}">
        <p14:creationId xmlns:p14="http://schemas.microsoft.com/office/powerpoint/2010/main" val="599475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2AF1700-A472-4398-A6D2-4CE3A1FD869C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509" y="133960"/>
            <a:ext cx="764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Способы удержания клиентов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659" y="879894"/>
            <a:ext cx="853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Причины сокращения клиентской базы.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659" y="1344706"/>
            <a:ext cx="467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Время реакции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5659" y="1783974"/>
            <a:ext cx="5566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Какая потребность клиента нуждается в самой оперативной реакции?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876" y="879894"/>
            <a:ext cx="4130156" cy="27742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04965" y="3953435"/>
            <a:ext cx="5468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Какой сотрудник цеха самый дорогостоящий, мало продуктивный, но необходимый?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72" y="3118941"/>
            <a:ext cx="4499469" cy="31813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445" y="2549526"/>
            <a:ext cx="48387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7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2AF1700-A472-4398-A6D2-4CE3A1FD869C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509" y="133960"/>
            <a:ext cx="764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Способы удержания клиентов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659" y="879894"/>
            <a:ext cx="853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Причины сокращения клиентской базы.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659" y="1344706"/>
            <a:ext cx="467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Время реакции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525" y="718735"/>
            <a:ext cx="7229475" cy="1952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660" y="3021946"/>
            <a:ext cx="817581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Дополнительные штатные единицы диагностов.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Линейная себестоимость выше 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Экономический эффект не прогнозируется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sz="2000" b="1" dirty="0">
                <a:solidFill>
                  <a:srgbClr val="FF0000"/>
                </a:solidFill>
              </a:rPr>
              <a:t>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Запись на диагностику сокращена с 3 до 0 дней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Количество регистраций новых клиентов в базе за месяц увеличилось на 10%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98568" y="5361048"/>
            <a:ext cx="4863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Инвестиции в персонал</a:t>
            </a:r>
          </a:p>
        </p:txBody>
      </p:sp>
    </p:spTree>
    <p:extLst>
      <p:ext uri="{BB962C8B-B14F-4D97-AF65-F5344CB8AC3E}">
        <p14:creationId xmlns:p14="http://schemas.microsoft.com/office/powerpoint/2010/main" val="110482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2AF1700-A472-4398-A6D2-4CE3A1FD869C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509" y="133960"/>
            <a:ext cx="764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Способы удержания клиентов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659" y="879894"/>
            <a:ext cx="853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Причины сокращения клиентской базы.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659" y="1344706"/>
            <a:ext cx="467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Стоимость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828800"/>
            <a:ext cx="676835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Типовые предложения</a:t>
            </a:r>
          </a:p>
          <a:p>
            <a:pPr marL="342900" indent="-342900">
              <a:buAutoNum type="arabicPeriod"/>
            </a:pPr>
            <a:r>
              <a:rPr lang="ru-RU" dirty="0"/>
              <a:t>Скидка на первый визит</a:t>
            </a:r>
          </a:p>
          <a:p>
            <a:pPr marL="342900" indent="-342900">
              <a:buAutoNum type="arabicPeriod"/>
            </a:pPr>
            <a:r>
              <a:rPr lang="ru-RU" dirty="0"/>
              <a:t>Дисконтная программа</a:t>
            </a:r>
          </a:p>
          <a:p>
            <a:pPr marL="342900" indent="-342900">
              <a:buAutoNum type="arabicPeriod"/>
            </a:pPr>
            <a:r>
              <a:rPr lang="ru-RU" dirty="0"/>
              <a:t>Сезонные акции</a:t>
            </a:r>
          </a:p>
          <a:p>
            <a:pPr marL="342900" indent="-342900">
              <a:buAutoNum type="arabicPeriod"/>
            </a:pPr>
            <a:r>
              <a:rPr lang="ru-RU" dirty="0"/>
              <a:t>Дифференцированные расценки по годам а/м</a:t>
            </a:r>
          </a:p>
          <a:p>
            <a:r>
              <a:rPr lang="ru-RU" dirty="0"/>
              <a:t>		</a:t>
            </a:r>
            <a:r>
              <a:rPr lang="ru-RU" sz="3200" b="1" dirty="0">
                <a:solidFill>
                  <a:srgbClr val="FF0000"/>
                </a:solidFill>
              </a:rPr>
              <a:t>ЕСТЬ У ВСЕХ!!!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45846" y="4347366"/>
            <a:ext cx="9206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Ключ к успеху – работа с трафиком и 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139016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2AF1700-A472-4398-A6D2-4CE3A1FD869C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509" y="133960"/>
            <a:ext cx="764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Способы удержания клиентов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659" y="879894"/>
            <a:ext cx="853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Причины сокращения клиентской базы.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659" y="1344706"/>
            <a:ext cx="467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Работа с трафиком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3765" y="1714038"/>
            <a:ext cx="51547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Работа с софтом. </a:t>
            </a:r>
          </a:p>
          <a:p>
            <a:r>
              <a:rPr lang="ru-RU" dirty="0"/>
              <a:t>Объединение телефонной системы с программой.</a:t>
            </a:r>
          </a:p>
          <a:p>
            <a:r>
              <a:rPr lang="ru-RU" dirty="0"/>
              <a:t>Анализ причин отказа от записи</a:t>
            </a:r>
          </a:p>
          <a:p>
            <a:r>
              <a:rPr lang="ru-RU" dirty="0"/>
              <a:t>Назначение дополнительного исходящего звонка при отказе</a:t>
            </a:r>
          </a:p>
          <a:p>
            <a:r>
              <a:rPr lang="ru-RU" dirty="0"/>
              <a:t>Анализ не обработанных событий, корректировка</a:t>
            </a:r>
          </a:p>
          <a:p>
            <a:r>
              <a:rPr lang="ru-RU" dirty="0"/>
              <a:t>Анализ конверсии поименно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676" y="718735"/>
            <a:ext cx="5239324" cy="41221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947" y="1529372"/>
            <a:ext cx="4410974" cy="46068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7215" y="2779818"/>
            <a:ext cx="5338313" cy="37026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3765" y="5483280"/>
            <a:ext cx="10541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Необходимо дожимать каждый входящий звонок</a:t>
            </a:r>
          </a:p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Необходимо работать на опережение с исходящими звонками</a:t>
            </a:r>
          </a:p>
        </p:txBody>
      </p:sp>
    </p:spTree>
    <p:extLst>
      <p:ext uri="{BB962C8B-B14F-4D97-AF65-F5344CB8AC3E}">
        <p14:creationId xmlns:p14="http://schemas.microsoft.com/office/powerpoint/2010/main" val="160193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2AF1700-A472-4398-A6D2-4CE3A1FD869C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509" y="133960"/>
            <a:ext cx="764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Способы удержания клиентов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659" y="879894"/>
            <a:ext cx="853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Причины сокращения клиентской базы.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659" y="1344706"/>
            <a:ext cx="467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Работа с трафиком. Использование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трекеров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722" y="718735"/>
            <a:ext cx="4363278" cy="30746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5659" y="1778740"/>
            <a:ext cx="67768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Установка блоков различной комплектации. Минимальный 1600 р</a:t>
            </a:r>
          </a:p>
          <a:p>
            <a:r>
              <a:rPr lang="ru-RU" dirty="0"/>
              <a:t>Различные функции для клиента и для сервиса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Местоположение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Аварии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Пробег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Ошибки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Топливо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Стили вождения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741" y="1128846"/>
            <a:ext cx="4293534" cy="4598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1670" y="2106261"/>
            <a:ext cx="5901858" cy="34388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6719" y="2581713"/>
            <a:ext cx="4944875" cy="41922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5659" y="4554071"/>
            <a:ext cx="50645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Позволяет отслеживать состояние автомобиля</a:t>
            </a:r>
          </a:p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Позволяет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таргетировать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исходящие звонки</a:t>
            </a:r>
          </a:p>
        </p:txBody>
      </p:sp>
    </p:spTree>
    <p:extLst>
      <p:ext uri="{BB962C8B-B14F-4D97-AF65-F5344CB8AC3E}">
        <p14:creationId xmlns:p14="http://schemas.microsoft.com/office/powerpoint/2010/main" val="315509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2AF1700-A472-4398-A6D2-4CE3A1FD869C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509" y="133960"/>
            <a:ext cx="764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Способы удержания клиентов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659" y="879894"/>
            <a:ext cx="853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Причины сокращения клиентской базы.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659" y="1344706"/>
            <a:ext cx="467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Работа с мнением клиентов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837765"/>
            <a:ext cx="43478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Интеграция </a:t>
            </a:r>
            <a:r>
              <a:rPr lang="en-US" dirty="0"/>
              <a:t>CRM</a:t>
            </a:r>
            <a:r>
              <a:rPr lang="ru-RU" dirty="0"/>
              <a:t> с АРМом руководителя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Детальный разбор всех замечаний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Составление систематизированных списков по типам замечаний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Целенаправленная работа с типами замечаний внутри отдела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731" y="862161"/>
            <a:ext cx="7218269" cy="4538663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10874192" y="4925695"/>
            <a:ext cx="1227960" cy="21108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172309" y="5767292"/>
            <a:ext cx="4863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Инвестиции в ПО</a:t>
            </a:r>
          </a:p>
        </p:txBody>
      </p:sp>
    </p:spTree>
    <p:extLst>
      <p:ext uri="{BB962C8B-B14F-4D97-AF65-F5344CB8AC3E}">
        <p14:creationId xmlns:p14="http://schemas.microsoft.com/office/powerpoint/2010/main" val="329602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2AF1700-A472-4398-A6D2-4CE3A1FD869C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509" y="133960"/>
            <a:ext cx="764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Способы удержания клиентов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659" y="879894"/>
            <a:ext cx="853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Причины сокращения клиентской базы.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659" y="1344706"/>
            <a:ext cx="467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Работа с проектами ценообразования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7861" y="5641786"/>
            <a:ext cx="4863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Инвестиции в процессы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25" y="718735"/>
            <a:ext cx="4905375" cy="3162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6871" y="1792941"/>
            <a:ext cx="631741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Предоставить выбор клиенту</a:t>
            </a:r>
          </a:p>
          <a:p>
            <a:r>
              <a:rPr lang="ru-RU" b="1" dirty="0">
                <a:solidFill>
                  <a:srgbClr val="FF0000"/>
                </a:solidFill>
              </a:rPr>
              <a:t>Качество неизменно</a:t>
            </a:r>
          </a:p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Стандарт</a:t>
            </a:r>
            <a:r>
              <a:rPr lang="ru-RU" dirty="0"/>
              <a:t> – Типовая схема обслуживания, с имеющимися скидками</a:t>
            </a:r>
          </a:p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Бюджет</a:t>
            </a:r>
            <a:r>
              <a:rPr lang="ru-RU" dirty="0"/>
              <a:t> – Минимальная стоимость, на наших условиях. День, время, сроки выполнения.</a:t>
            </a:r>
          </a:p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Премиум</a:t>
            </a:r>
            <a:r>
              <a:rPr lang="ru-RU" dirty="0"/>
              <a:t> – Максимальная стоимость, на условиях клиента. Максимально оперативно, в удобное время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6871" y="4652632"/>
            <a:ext cx="11519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Новые процессы, возможно новые ШЕ, обучение, тестирование, аналитика и прочее</a:t>
            </a:r>
          </a:p>
        </p:txBody>
      </p:sp>
    </p:spTree>
    <p:extLst>
      <p:ext uri="{BB962C8B-B14F-4D97-AF65-F5344CB8AC3E}">
        <p14:creationId xmlns:p14="http://schemas.microsoft.com/office/powerpoint/2010/main" val="253775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2AF1700-A472-4398-A6D2-4CE3A1FD869C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509" y="133960"/>
            <a:ext cx="764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Способы удержания клиентов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659" y="879894"/>
            <a:ext cx="853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ИТОГИ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6871" y="1425388"/>
            <a:ext cx="1146585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 существует супер кейсов которые решат или заметно исправят все проблемы</a:t>
            </a:r>
          </a:p>
          <a:p>
            <a:endParaRPr lang="ru-RU" dirty="0"/>
          </a:p>
          <a:p>
            <a:r>
              <a:rPr lang="ru-RU" sz="4000" b="1" dirty="0">
                <a:solidFill>
                  <a:srgbClr val="FF0000"/>
                </a:solidFill>
              </a:rPr>
              <a:t>НО</a:t>
            </a:r>
          </a:p>
          <a:p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Ежедневная, кропотливая работа по многим направлениям…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Детальный анализ каждого элемента, от которого зависит трафик и конверсия…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Развитие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систем. Полная интеграция процессов в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системы…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Умение слышать и предугадывать пожелания клиента…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Работа с клиентом на опережение,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проактивность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Инвестиции в персонал, процессы, ПО…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462513" y="1922649"/>
            <a:ext cx="3480188" cy="25776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6871" y="5549594"/>
            <a:ext cx="5907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Дадут необходимый результат, и помогут устоять при падении рынка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447" y="4570684"/>
            <a:ext cx="2201115" cy="21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9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2AF1700-A472-4398-A6D2-4CE3A1FD869C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18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509" y="133960"/>
            <a:ext cx="764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Способы удержания клиентов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43636" y="2169459"/>
            <a:ext cx="8704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 за внимание</a:t>
            </a:r>
          </a:p>
          <a:p>
            <a:pPr algn="ctr"/>
            <a:r>
              <a:rPr lang="ru-RU" sz="3200" dirty="0"/>
              <a:t>Павел </a:t>
            </a:r>
            <a:r>
              <a:rPr lang="ru-RU" sz="3200" dirty="0" err="1"/>
              <a:t>Соломкин</a:t>
            </a:r>
            <a:r>
              <a:rPr lang="ru-RU" sz="3200" dirty="0"/>
              <a:t> </a:t>
            </a:r>
          </a:p>
          <a:p>
            <a:pPr algn="ctr"/>
            <a:r>
              <a:rPr lang="en-US" sz="3200" dirty="0"/>
              <a:t>pasolomkin@yandex.ru</a:t>
            </a:r>
            <a:endParaRPr lang="ru-RU" sz="3200" dirty="0"/>
          </a:p>
          <a:p>
            <a:pPr algn="ctr"/>
            <a:r>
              <a:rPr lang="ru-RU" sz="3200" dirty="0"/>
              <a:t>+79857760298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5767" y="2254609"/>
            <a:ext cx="2452795" cy="25658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9538323" y="2320716"/>
            <a:ext cx="2388177" cy="249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2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402" y="1027477"/>
            <a:ext cx="9271780" cy="470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87488" y="563074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0990" indent="-380990">
              <a:buFont typeface="Wingdings" panose="05000000000000000000" pitchFamily="2" charset="2"/>
              <a:buChar char="Ø"/>
              <a:defRPr/>
            </a:pPr>
            <a:r>
              <a:rPr lang="ru-RU" sz="2400" kern="0" dirty="0">
                <a:solidFill>
                  <a:srgbClr val="003B81"/>
                </a:solidFill>
              </a:rPr>
              <a:t>25 автомобильных бренда</a:t>
            </a:r>
          </a:p>
          <a:p>
            <a:pPr marL="380990" indent="-380990">
              <a:buFont typeface="Wingdings" panose="05000000000000000000" pitchFamily="2" charset="2"/>
              <a:buChar char="Ø"/>
              <a:defRPr/>
            </a:pPr>
            <a:r>
              <a:rPr lang="ru-RU" sz="2400" kern="0" dirty="0">
                <a:solidFill>
                  <a:srgbClr val="003B81"/>
                </a:solidFill>
              </a:rPr>
              <a:t>28 дилерских центров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1700-A472-4398-A6D2-4CE3A1FD869C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0"/>
            <a:ext cx="121539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3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5414" y="164638"/>
            <a:ext cx="5841852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ru-RU" sz="3733" b="1" dirty="0">
                <a:solidFill>
                  <a:srgbClr val="003B81"/>
                </a:solidFill>
                <a:latin typeface="Calibri"/>
              </a:rPr>
              <a:t>«Авилон» </a:t>
            </a:r>
            <a:r>
              <a:rPr lang="en-US" sz="3733" b="1" dirty="0">
                <a:solidFill>
                  <a:srgbClr val="003B81"/>
                </a:solidFill>
                <a:latin typeface="Calibri"/>
                <a:cs typeface="Arial" panose="020B0604020202020204" pitchFamily="34" charset="0"/>
              </a:rPr>
              <a:t>HYUNDAI</a:t>
            </a:r>
            <a:r>
              <a:rPr lang="ru-RU" sz="3733" b="1" dirty="0">
                <a:solidFill>
                  <a:srgbClr val="003B81"/>
                </a:solidFill>
                <a:latin typeface="Calibri"/>
              </a:rPr>
              <a:t>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2AF1700-A472-4398-A6D2-4CE3A1FD869C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3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475" y="714376"/>
            <a:ext cx="4581525" cy="30915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475" y="3805974"/>
            <a:ext cx="4581525" cy="269086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7744" y="1094373"/>
            <a:ext cx="668268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2800" b="1" dirty="0">
              <a:solidFill>
                <a:srgbClr val="3144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«Авилон» </a:t>
            </a:r>
            <a:r>
              <a:rPr lang="en-US" sz="2800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Hyundai</a:t>
            </a:r>
            <a:r>
              <a:rPr lang="ru-RU" sz="2800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лучший дилер</a:t>
            </a:r>
            <a:r>
              <a:rPr lang="en-US" sz="2800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корпоративным продажам последние 4 года. </a:t>
            </a:r>
            <a:endParaRPr lang="ru-RU" sz="2800" b="1" dirty="0">
              <a:solidFill>
                <a:srgbClr val="003B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800" b="1" dirty="0">
              <a:solidFill>
                <a:srgbClr val="003B8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Лидер по продажам с одной точки 2016 – 2018  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800" b="1" dirty="0">
              <a:solidFill>
                <a:srgbClr val="003B8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Входит в ТОП 3 по объёмам реализации сервисных услуг</a:t>
            </a:r>
            <a:endParaRPr lang="ru-RU" sz="2800" b="1" dirty="0">
              <a:solidFill>
                <a:srgbClr val="003B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3B8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6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6800" y="164638"/>
            <a:ext cx="5590466" cy="18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ru-RU" sz="3733" b="1" dirty="0">
                <a:solidFill>
                  <a:srgbClr val="003B81"/>
                </a:solidFill>
                <a:latin typeface="Calibri"/>
              </a:rPr>
              <a:t>О себе           </a:t>
            </a:r>
          </a:p>
          <a:p>
            <a:pPr defTabSz="1219170"/>
            <a:endParaRPr lang="ru-RU" sz="3733" b="1" dirty="0">
              <a:solidFill>
                <a:srgbClr val="003B81"/>
              </a:solidFill>
              <a:latin typeface="Calibri"/>
            </a:endParaRPr>
          </a:p>
          <a:p>
            <a:pPr defTabSz="1219170"/>
            <a:r>
              <a:rPr lang="ru-RU" sz="3733" b="1" dirty="0" err="1">
                <a:solidFill>
                  <a:srgbClr val="003B81"/>
                </a:solidFill>
                <a:latin typeface="Calibri"/>
              </a:rPr>
              <a:t>Соломкин</a:t>
            </a:r>
            <a:r>
              <a:rPr lang="ru-RU" sz="3733" b="1" dirty="0">
                <a:solidFill>
                  <a:srgbClr val="003B81"/>
                </a:solidFill>
                <a:latin typeface="Calibri"/>
              </a:rPr>
              <a:t> Павел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2AF1700-A472-4398-A6D2-4CE3A1FD869C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4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6990" y="2012495"/>
            <a:ext cx="64087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Образование:</a:t>
            </a:r>
            <a:endParaRPr lang="ru-RU" dirty="0">
              <a:solidFill>
                <a:srgbClr val="003B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Архангельский Государственный Технический Университет. Автомобили и автохозяйства. Организация СТО.</a:t>
            </a:r>
            <a:endParaRPr lang="ru-RU" dirty="0">
              <a:solidFill>
                <a:srgbClr val="003B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solidFill>
                <a:srgbClr val="003B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Общий стаж работы в автобизнесе – 29 лет: </a:t>
            </a:r>
            <a:endParaRPr lang="ru-RU" dirty="0">
              <a:solidFill>
                <a:srgbClr val="003B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автомеханик, </a:t>
            </a:r>
            <a:r>
              <a:rPr lang="ru-RU" b="1" dirty="0" err="1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автомаляр</a:t>
            </a: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руководитель кузовного участка, Технический центр </a:t>
            </a:r>
            <a:r>
              <a:rPr lang="ru-RU" b="1" dirty="0" err="1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Кунцево</a:t>
            </a: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b="1" dirty="0">
              <a:solidFill>
                <a:srgbClr val="003B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Руководитель кузовного участка «РУС-ЛАН», «</a:t>
            </a:r>
            <a:r>
              <a:rPr lang="en-US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</a:t>
            </a: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», «</a:t>
            </a:r>
            <a:r>
              <a:rPr lang="en-US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ROLF</a:t>
            </a: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ru-RU" b="1" dirty="0">
              <a:solidFill>
                <a:srgbClr val="003B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Директор департамента кузовного ремонта «</a:t>
            </a:r>
            <a:r>
              <a:rPr lang="en-US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</a:t>
            </a: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ru-RU" b="1" dirty="0">
              <a:solidFill>
                <a:srgbClr val="003B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Директор по послепродажному обслуживанию дивизиона, «</a:t>
            </a:r>
            <a:r>
              <a:rPr lang="ru-RU" b="1" dirty="0" err="1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Автоспеццентр</a:t>
            </a: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Генеральный директор ДЦ «</a:t>
            </a:r>
            <a:r>
              <a:rPr lang="ru-RU" b="1" dirty="0" err="1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Автоспеццентр</a:t>
            </a: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2019 – по наст. время – директор департамента сервиса ДЦ </a:t>
            </a:r>
            <a:r>
              <a:rPr lang="en-US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Hyundai</a:t>
            </a: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автомобильная группа «</a:t>
            </a:r>
            <a:r>
              <a:rPr lang="ru-RU" b="1" dirty="0" err="1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Авилон</a:t>
            </a:r>
            <a:r>
              <a:rPr lang="ru-RU" b="1" dirty="0">
                <a:solidFill>
                  <a:srgbClr val="003B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975" y="736173"/>
            <a:ext cx="4683025" cy="598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1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2AF1700-A472-4398-A6D2-4CE3A1FD869C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5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509" y="133960"/>
            <a:ext cx="764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От чего зависит загрузка сервиса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659" y="879894"/>
            <a:ext cx="853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Загрузка сервиса = активная клиентская база Х среднюю частоту заездов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659" y="1336557"/>
            <a:ext cx="83331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Работа с клиентской базой</a:t>
            </a:r>
          </a:p>
          <a:p>
            <a:pPr marL="342900" indent="-342900">
              <a:buAutoNum type="arabicPeriod"/>
            </a:pPr>
            <a:r>
              <a:rPr lang="ru-RU" b="1" dirty="0"/>
              <a:t>Сегментирование и классификация</a:t>
            </a:r>
          </a:p>
          <a:p>
            <a:pPr marL="342900" indent="-342900">
              <a:buAutoNum type="arabicPeriod"/>
            </a:pPr>
            <a:r>
              <a:rPr lang="ru-RU" b="1" dirty="0"/>
              <a:t>Анализ изменений</a:t>
            </a:r>
          </a:p>
          <a:p>
            <a:pPr marL="342900" indent="-342900">
              <a:buAutoNum type="arabicPeriod"/>
            </a:pPr>
            <a:r>
              <a:rPr lang="ru-RU" b="1" dirty="0"/>
              <a:t>Точный прогноз</a:t>
            </a:r>
          </a:p>
          <a:p>
            <a:pPr marL="342900" indent="-342900">
              <a:buAutoNum type="arabicPeriod"/>
            </a:pPr>
            <a:r>
              <a:rPr lang="ru-RU" b="1" dirty="0"/>
              <a:t>Работа с целевыми группами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УПРАВЛЕНИЕ СТРУКТУРОЙ И ЗАГРУЗКОЙ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5659" y="3282854"/>
            <a:ext cx="105962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Сегментирование.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Лояльный			 – Этот год - </a:t>
            </a:r>
            <a:r>
              <a:rPr lang="ru-RU" b="1" dirty="0">
                <a:solidFill>
                  <a:srgbClr val="00B050"/>
                </a:solidFill>
              </a:rPr>
              <a:t>НЕ 0</a:t>
            </a:r>
            <a:r>
              <a:rPr lang="ru-RU" dirty="0"/>
              <a:t>, прошлый год - </a:t>
            </a:r>
            <a:r>
              <a:rPr lang="ru-RU" b="1" dirty="0">
                <a:solidFill>
                  <a:srgbClr val="00B050"/>
                </a:solidFill>
              </a:rPr>
              <a:t>НЕ 0</a:t>
            </a:r>
            <a:r>
              <a:rPr lang="ru-RU" dirty="0"/>
              <a:t>, позапрошлый год - </a:t>
            </a:r>
            <a:r>
              <a:rPr lang="ru-RU" b="1" dirty="0">
                <a:solidFill>
                  <a:srgbClr val="00B050"/>
                </a:solidFill>
              </a:rPr>
              <a:t>НЕ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Активный			 – Этот год - </a:t>
            </a:r>
            <a:r>
              <a:rPr lang="ru-RU" b="1" dirty="0">
                <a:solidFill>
                  <a:srgbClr val="00B050"/>
                </a:solidFill>
              </a:rPr>
              <a:t>НЕ 0</a:t>
            </a:r>
            <a:r>
              <a:rPr lang="ru-RU" dirty="0"/>
              <a:t>, прошлый год - </a:t>
            </a:r>
            <a:r>
              <a:rPr lang="ru-RU" b="1" dirty="0">
                <a:solidFill>
                  <a:srgbClr val="00B050"/>
                </a:solidFill>
              </a:rPr>
              <a:t>НЕ 0</a:t>
            </a:r>
            <a:r>
              <a:rPr lang="ru-RU" dirty="0"/>
              <a:t>, позапрошлый год – </a:t>
            </a:r>
            <a:r>
              <a:rPr lang="ru-RU" b="1" dirty="0">
                <a:solidFill>
                  <a:srgbClr val="FF0000"/>
                </a:solidFill>
              </a:rPr>
              <a:t>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Новый			 – Этот год </a:t>
            </a:r>
            <a:r>
              <a:rPr lang="ru-RU" b="1" dirty="0">
                <a:solidFill>
                  <a:srgbClr val="00B050"/>
                </a:solidFill>
              </a:rPr>
              <a:t>НЕ 0</a:t>
            </a:r>
            <a:r>
              <a:rPr lang="ru-RU" dirty="0"/>
              <a:t>, прошлый год – </a:t>
            </a:r>
            <a:r>
              <a:rPr lang="ru-RU" b="1" dirty="0">
                <a:solidFill>
                  <a:srgbClr val="FF0000"/>
                </a:solidFill>
              </a:rPr>
              <a:t>0</a:t>
            </a:r>
            <a:r>
              <a:rPr lang="ru-RU" dirty="0"/>
              <a:t>, позапрошлый год – </a:t>
            </a:r>
            <a:r>
              <a:rPr lang="ru-RU" b="1" dirty="0">
                <a:solidFill>
                  <a:srgbClr val="FF0000"/>
                </a:solidFill>
              </a:rPr>
              <a:t>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Уснувший			 – Этот год – </a:t>
            </a:r>
            <a:r>
              <a:rPr lang="ru-RU" b="1" dirty="0">
                <a:solidFill>
                  <a:srgbClr val="FF0000"/>
                </a:solidFill>
              </a:rPr>
              <a:t>0</a:t>
            </a:r>
            <a:r>
              <a:rPr lang="ru-RU" dirty="0"/>
              <a:t>, прошлый год – </a:t>
            </a:r>
            <a:r>
              <a:rPr lang="ru-RU" b="1" dirty="0">
                <a:solidFill>
                  <a:srgbClr val="00B050"/>
                </a:solidFill>
              </a:rPr>
              <a:t>НЕ 0</a:t>
            </a:r>
            <a:r>
              <a:rPr lang="ru-RU" dirty="0"/>
              <a:t>, позапрошлый год – </a:t>
            </a:r>
            <a:r>
              <a:rPr lang="ru-RU" b="1" dirty="0">
                <a:solidFill>
                  <a:srgbClr val="00B050"/>
                </a:solidFill>
              </a:rPr>
              <a:t>НЕ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Вернувшийся 		 – Этот год - </a:t>
            </a:r>
            <a:r>
              <a:rPr lang="ru-RU" b="1" dirty="0">
                <a:solidFill>
                  <a:srgbClr val="00B050"/>
                </a:solidFill>
              </a:rPr>
              <a:t>НЕ 0</a:t>
            </a:r>
            <a:r>
              <a:rPr lang="ru-RU" dirty="0"/>
              <a:t>, Прошлый год – </a:t>
            </a:r>
            <a:r>
              <a:rPr lang="ru-RU" b="1" dirty="0">
                <a:solidFill>
                  <a:srgbClr val="FF0000"/>
                </a:solidFill>
              </a:rPr>
              <a:t>0</a:t>
            </a:r>
            <a:r>
              <a:rPr lang="ru-RU" dirty="0"/>
              <a:t>, позапрошлый год – </a:t>
            </a:r>
            <a:r>
              <a:rPr lang="ru-RU" b="1" dirty="0">
                <a:solidFill>
                  <a:srgbClr val="00B050"/>
                </a:solidFill>
              </a:rPr>
              <a:t>НЕ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Заблокированный	 – Этот год – </a:t>
            </a:r>
            <a:r>
              <a:rPr lang="ru-RU" b="1" dirty="0">
                <a:solidFill>
                  <a:srgbClr val="FF0000"/>
                </a:solidFill>
              </a:rPr>
              <a:t>0</a:t>
            </a:r>
            <a:r>
              <a:rPr lang="ru-RU" dirty="0"/>
              <a:t>, прошлый год – </a:t>
            </a:r>
            <a:r>
              <a:rPr lang="ru-RU" b="1" dirty="0">
                <a:solidFill>
                  <a:srgbClr val="FF0000"/>
                </a:solidFill>
              </a:rPr>
              <a:t>0</a:t>
            </a:r>
            <a:r>
              <a:rPr lang="ru-RU" dirty="0"/>
              <a:t>, позапрошлый год </a:t>
            </a:r>
            <a:r>
              <a:rPr lang="ru-RU" b="1" dirty="0">
                <a:solidFill>
                  <a:srgbClr val="FF0000"/>
                </a:solidFill>
              </a:rPr>
              <a:t>– 0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61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2AF1700-A472-4398-A6D2-4CE3A1FD869C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6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509" y="133960"/>
            <a:ext cx="764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От чего зависит загрузка сервиса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659" y="879894"/>
            <a:ext cx="853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Сегментирование и анализ изменений.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659" y="1370272"/>
            <a:ext cx="2348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2018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59" y="1739604"/>
            <a:ext cx="3438525" cy="2400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506" y="1596584"/>
            <a:ext cx="3005978" cy="243658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2379093" y="3595457"/>
            <a:ext cx="943835" cy="15179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379091" y="3747857"/>
            <a:ext cx="943835" cy="15179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2806" y="1370272"/>
            <a:ext cx="4543425" cy="30956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5659" y="4925497"/>
            <a:ext cx="8175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Новые клиенты			 – качество привлечения</a:t>
            </a:r>
          </a:p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Уснувшие клиенты		 – качество удержания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5659" y="4465897"/>
            <a:ext cx="216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Живые – 45,28%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21134" y="4465897"/>
            <a:ext cx="216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Уснувшие – 37,5%</a:t>
            </a:r>
          </a:p>
        </p:txBody>
      </p:sp>
    </p:spTree>
    <p:extLst>
      <p:ext uri="{BB962C8B-B14F-4D97-AF65-F5344CB8AC3E}">
        <p14:creationId xmlns:p14="http://schemas.microsoft.com/office/powerpoint/2010/main" val="386062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 animBg="1"/>
      <p:bldP spid="14" grpId="0" animBg="1"/>
      <p:bldP spid="12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2AF1700-A472-4398-A6D2-4CE3A1FD869C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7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509" y="133960"/>
            <a:ext cx="764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От чего зависит загрузка сервиса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659" y="879894"/>
            <a:ext cx="853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Сегментирование и анализ изменений.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659" y="1370272"/>
            <a:ext cx="2348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2018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59" y="1739604"/>
            <a:ext cx="3438525" cy="2400300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2247396" y="3025177"/>
            <a:ext cx="943835" cy="15179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230" y="1741284"/>
            <a:ext cx="3438525" cy="23717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44230" y="1320132"/>
            <a:ext cx="2348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2019</a:t>
            </a:r>
          </a:p>
        </p:txBody>
      </p:sp>
      <p:sp>
        <p:nvSpPr>
          <p:cNvPr id="11" name="Овал 10"/>
          <p:cNvSpPr/>
          <p:nvPr/>
        </p:nvSpPr>
        <p:spPr>
          <a:xfrm>
            <a:off x="7321459" y="3025177"/>
            <a:ext cx="943835" cy="15179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256356" y="3177577"/>
            <a:ext cx="943835" cy="15179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330419" y="3177577"/>
            <a:ext cx="943835" cy="15179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247391" y="3455485"/>
            <a:ext cx="943835" cy="15179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321454" y="3455485"/>
            <a:ext cx="943835" cy="15179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247391" y="3751313"/>
            <a:ext cx="943835" cy="15179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321454" y="3751313"/>
            <a:ext cx="943835" cy="15179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238422" y="3616839"/>
            <a:ext cx="943835" cy="151790"/>
          </a:xfrm>
          <a:prstGeom prst="ellipse">
            <a:avLst/>
          </a:prstGeom>
          <a:solidFill>
            <a:srgbClr val="FF0000">
              <a:alpha val="24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312485" y="3616839"/>
            <a:ext cx="943835" cy="151790"/>
          </a:xfrm>
          <a:prstGeom prst="ellipse">
            <a:avLst/>
          </a:prstGeom>
          <a:solidFill>
            <a:srgbClr val="FF0000">
              <a:alpha val="24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15659" y="4465897"/>
            <a:ext cx="216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Живые – 45,28%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6637" y="4465897"/>
            <a:ext cx="216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Живые – 43,12%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09510" y="4462540"/>
            <a:ext cx="216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Уснувшие – 37,5%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74604" y="4462540"/>
            <a:ext cx="216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Уснувшие – 38,46%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3392" y="5321476"/>
            <a:ext cx="10994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условиях снижения продаж ставка на удержание клиентов</a:t>
            </a:r>
          </a:p>
        </p:txBody>
      </p:sp>
    </p:spTree>
    <p:extLst>
      <p:ext uri="{BB962C8B-B14F-4D97-AF65-F5344CB8AC3E}">
        <p14:creationId xmlns:p14="http://schemas.microsoft.com/office/powerpoint/2010/main" val="123027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4" grpId="0" animBg="1"/>
      <p:bldP spid="19" grpId="0"/>
      <p:bldP spid="11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2AF1700-A472-4398-A6D2-4CE3A1FD869C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462" y="1291760"/>
            <a:ext cx="6315075" cy="4543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9509" y="133960"/>
            <a:ext cx="764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Способы удержания клиентов</a:t>
            </a:r>
          </a:p>
        </p:txBody>
      </p:sp>
    </p:spTree>
    <p:extLst>
      <p:ext uri="{BB962C8B-B14F-4D97-AF65-F5344CB8AC3E}">
        <p14:creationId xmlns:p14="http://schemas.microsoft.com/office/powerpoint/2010/main" val="412169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2AF1700-A472-4398-A6D2-4CE3A1FD869C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9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509" y="133960"/>
            <a:ext cx="764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Способы удержания клиентов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659" y="879894"/>
            <a:ext cx="853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Причины сокращения клиентской базы.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09423" y="1441163"/>
            <a:ext cx="3531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Перепродажа автомобиля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 flipH="1">
            <a:off x="6890885" y="718735"/>
            <a:ext cx="3365818" cy="26328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9423" y="3054810"/>
            <a:ext cx="35315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Миграция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Качество услуги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Время реакции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Стоимость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Удовлетворенность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215" y="2518381"/>
            <a:ext cx="1895475" cy="1952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1690" y="3438931"/>
            <a:ext cx="1343025" cy="1600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1512" y="3811121"/>
            <a:ext cx="1095375" cy="16383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8544" y="4239031"/>
            <a:ext cx="9810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3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1256</TotalTime>
  <Words>866</Words>
  <Application>Microsoft Office PowerPoint</Application>
  <PresentationFormat>Широкоэкранный</PresentationFormat>
  <Paragraphs>185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Науменко</dc:creator>
  <cp:lastModifiedBy>User</cp:lastModifiedBy>
  <cp:revision>56</cp:revision>
  <dcterms:created xsi:type="dcterms:W3CDTF">2019-04-05T11:08:23Z</dcterms:created>
  <dcterms:modified xsi:type="dcterms:W3CDTF">2020-02-18T06:12:49Z</dcterms:modified>
</cp:coreProperties>
</file>