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3" r:id="rId3"/>
    <p:sldId id="272" r:id="rId4"/>
    <p:sldId id="262" r:id="rId5"/>
    <p:sldId id="260" r:id="rId6"/>
    <p:sldId id="271" r:id="rId7"/>
    <p:sldId id="268" r:id="rId8"/>
    <p:sldId id="274" r:id="rId9"/>
    <p:sldId id="275" r:id="rId10"/>
    <p:sldId id="273" r:id="rId11"/>
    <p:sldId id="267" r:id="rId12"/>
    <p:sldId id="276" r:id="rId13"/>
    <p:sldId id="259" r:id="rId14"/>
    <p:sldId id="264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188"/>
  </p:normalViewPr>
  <p:slideViewPr>
    <p:cSldViewPr snapToGrid="0">
      <p:cViewPr varScale="1">
        <p:scale>
          <a:sx n="78" d="100"/>
          <a:sy n="78" d="100"/>
        </p:scale>
        <p:origin x="528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0" dirty="0">
                <a:latin typeface="+mj-lt"/>
              </a:rPr>
              <a:t>Доля дорогих авто в % и средний простой на складе в днях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Лист1!$C$28</c:f>
              <c:strCache>
                <c:ptCount val="1"/>
                <c:pt idx="0">
                  <c:v>до 1 000 000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Лист1!$D$28:$O$28</c:f>
            </c:numRef>
          </c:val>
          <c:smooth val="0"/>
          <c:extLst>
            <c:ext xmlns:c16="http://schemas.microsoft.com/office/drawing/2014/chart" uri="{C3380CC4-5D6E-409C-BE32-E72D297353CC}">
              <c16:uniqueId val="{00000000-5650-4478-BCC0-7CD2B7519631}"/>
            </c:ext>
          </c:extLst>
        </c:ser>
        <c:ser>
          <c:idx val="1"/>
          <c:order val="1"/>
          <c:tx>
            <c:strRef>
              <c:f>Лист1!$C$29</c:f>
              <c:strCache>
                <c:ptCount val="1"/>
                <c:pt idx="0">
                  <c:v>от 1 000 000 до 2 000 000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Лист1!$D$29:$O$29</c:f>
            </c:numRef>
          </c:val>
          <c:smooth val="0"/>
          <c:extLst>
            <c:ext xmlns:c16="http://schemas.microsoft.com/office/drawing/2014/chart" uri="{C3380CC4-5D6E-409C-BE32-E72D297353CC}">
              <c16:uniqueId val="{00000001-5650-4478-BCC0-7CD2B7519631}"/>
            </c:ext>
          </c:extLst>
        </c:ser>
        <c:ser>
          <c:idx val="2"/>
          <c:order val="2"/>
          <c:tx>
            <c:strRef>
              <c:f>Лист1!$C$30</c:f>
              <c:strCache>
                <c:ptCount val="1"/>
                <c:pt idx="0">
                  <c:v>от 2 000 000 до 3 000 000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Лист1!$D$30:$O$30</c:f>
            </c:numRef>
          </c:val>
          <c:smooth val="0"/>
          <c:extLst>
            <c:ext xmlns:c16="http://schemas.microsoft.com/office/drawing/2014/chart" uri="{C3380CC4-5D6E-409C-BE32-E72D297353CC}">
              <c16:uniqueId val="{00000002-5650-4478-BCC0-7CD2B7519631}"/>
            </c:ext>
          </c:extLst>
        </c:ser>
        <c:ser>
          <c:idx val="3"/>
          <c:order val="3"/>
          <c:tx>
            <c:strRef>
              <c:f>Лист1!$C$31</c:f>
              <c:strCache>
                <c:ptCount val="1"/>
                <c:pt idx="0">
                  <c:v>от 3 000 000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Лист1!$D$31:$O$31</c:f>
            </c:numRef>
          </c:val>
          <c:smooth val="0"/>
          <c:extLst>
            <c:ext xmlns:c16="http://schemas.microsoft.com/office/drawing/2014/chart" uri="{C3380CC4-5D6E-409C-BE32-E72D297353CC}">
              <c16:uniqueId val="{00000003-5650-4478-BCC0-7CD2B7519631}"/>
            </c:ext>
          </c:extLst>
        </c:ser>
        <c:ser>
          <c:idx val="4"/>
          <c:order val="4"/>
          <c:tx>
            <c:strRef>
              <c:f>Лист1!$C$32</c:f>
              <c:strCache>
                <c:ptCount val="1"/>
                <c:pt idx="0">
                  <c:v>процент дорогих авто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Лист1!$D$32:$O$32</c:f>
            </c:numRef>
          </c:val>
          <c:smooth val="0"/>
          <c:extLst>
            <c:ext xmlns:c16="http://schemas.microsoft.com/office/drawing/2014/chart" uri="{C3380CC4-5D6E-409C-BE32-E72D297353CC}">
              <c16:uniqueId val="{00000004-5650-4478-BCC0-7CD2B7519631}"/>
            </c:ext>
          </c:extLst>
        </c:ser>
        <c:ser>
          <c:idx val="5"/>
          <c:order val="5"/>
          <c:tx>
            <c:strRef>
              <c:f>Лист1!$C$33</c:f>
              <c:strCache>
                <c:ptCount val="1"/>
                <c:pt idx="0">
                  <c:v>от 2 000 000, 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Лист1!$D$33:$O$33</c:f>
              <c:numCache>
                <c:formatCode>General</c:formatCode>
                <c:ptCount val="12"/>
                <c:pt idx="0">
                  <c:v>32</c:v>
                </c:pt>
                <c:pt idx="1">
                  <c:v>31</c:v>
                </c:pt>
                <c:pt idx="2">
                  <c:v>24</c:v>
                </c:pt>
                <c:pt idx="3">
                  <c:v>30</c:v>
                </c:pt>
                <c:pt idx="4">
                  <c:v>29</c:v>
                </c:pt>
                <c:pt idx="5">
                  <c:v>29</c:v>
                </c:pt>
                <c:pt idx="6">
                  <c:v>37</c:v>
                </c:pt>
                <c:pt idx="7">
                  <c:v>34</c:v>
                </c:pt>
                <c:pt idx="8">
                  <c:v>34</c:v>
                </c:pt>
                <c:pt idx="9">
                  <c:v>32</c:v>
                </c:pt>
                <c:pt idx="10">
                  <c:v>27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50-4478-BCC0-7CD2B7519631}"/>
            </c:ext>
          </c:extLst>
        </c:ser>
        <c:ser>
          <c:idx val="6"/>
          <c:order val="6"/>
          <c:tx>
            <c:strRef>
              <c:f>Лист1!$C$34</c:f>
              <c:strCache>
                <c:ptCount val="1"/>
                <c:pt idx="0">
                  <c:v>простой, дни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Лист1!$D$34:$O$34</c:f>
              <c:numCache>
                <c:formatCode>General</c:formatCode>
                <c:ptCount val="12"/>
                <c:pt idx="0">
                  <c:v>36</c:v>
                </c:pt>
                <c:pt idx="1">
                  <c:v>31</c:v>
                </c:pt>
                <c:pt idx="2">
                  <c:v>27</c:v>
                </c:pt>
                <c:pt idx="3">
                  <c:v>33</c:v>
                </c:pt>
                <c:pt idx="4">
                  <c:v>37</c:v>
                </c:pt>
                <c:pt idx="5">
                  <c:v>37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33</c:v>
                </c:pt>
                <c:pt idx="10">
                  <c:v>25</c:v>
                </c:pt>
                <c:pt idx="1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50-4478-BCC0-7CD2B7519631}"/>
            </c:ext>
          </c:extLst>
        </c:ser>
        <c:ser>
          <c:idx val="7"/>
          <c:order val="7"/>
          <c:tx>
            <c:strRef>
              <c:f>Лист1!$C$35</c:f>
              <c:strCache>
                <c:ptCount val="1"/>
                <c:pt idx="0">
                  <c:v>доля выкупа, %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Лист1!$D$27:$O$27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Лист1!$D$35:$O$35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13</c:v>
                </c:pt>
                <c:pt idx="5">
                  <c:v>17</c:v>
                </c:pt>
                <c:pt idx="6">
                  <c:v>12</c:v>
                </c:pt>
                <c:pt idx="7">
                  <c:v>10</c:v>
                </c:pt>
                <c:pt idx="8">
                  <c:v>13</c:v>
                </c:pt>
                <c:pt idx="9">
                  <c:v>12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650-4478-BCC0-7CD2B7519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14944"/>
        <c:axId val="64916480"/>
      </c:lineChart>
      <c:catAx>
        <c:axId val="649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16480"/>
        <c:crosses val="autoZero"/>
        <c:auto val="1"/>
        <c:lblAlgn val="ctr"/>
        <c:lblOffset val="100"/>
        <c:noMultiLvlLbl val="0"/>
      </c:catAx>
      <c:valAx>
        <c:axId val="6491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103D-4282-8C4B-8FC7-9F2A99DE594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CE17-DF5B-E14D-9CB0-60DABB4FB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3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3CE17-DF5B-E14D-9CB0-60DABB4FB8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3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9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5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7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5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" y="1787212"/>
            <a:ext cx="1113630" cy="756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158709" y="3293135"/>
            <a:ext cx="894548" cy="351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174630" y="36329"/>
            <a:ext cx="894548" cy="82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511" y="2121006"/>
            <a:ext cx="4547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Дорогие автомобили с пробегом. </a:t>
            </a:r>
          </a:p>
          <a:p>
            <a:r>
              <a:rPr lang="ru-RU" sz="3200" b="1" dirty="0">
                <a:latin typeface="+mj-lt"/>
              </a:rPr>
              <a:t>Принять и продать. </a:t>
            </a:r>
          </a:p>
          <a:p>
            <a:r>
              <a:rPr lang="ru-RU" sz="3200" b="1" dirty="0">
                <a:latin typeface="+mj-lt"/>
              </a:rPr>
              <a:t>Заработать и не потерять.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469" y="5359911"/>
            <a:ext cx="1194284" cy="237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7218" y="4543841"/>
            <a:ext cx="212793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Банников Никита</a:t>
            </a:r>
          </a:p>
          <a:p>
            <a:r>
              <a:rPr lang="ru-RU" sz="1200" dirty="0">
                <a:latin typeface="+mj-lt"/>
              </a:rPr>
              <a:t>руководитель отдела продаж автомобилей с пробегом</a:t>
            </a:r>
          </a:p>
          <a:p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5880" y="53430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+mj-lt"/>
              </a:rPr>
              <a:t>Москва. 17.03.20</a:t>
            </a:r>
          </a:p>
        </p:txBody>
      </p:sp>
    </p:spTree>
    <p:extLst>
      <p:ext uri="{BB962C8B-B14F-4D97-AF65-F5344CB8AC3E}">
        <p14:creationId xmlns:p14="http://schemas.microsoft.com/office/powerpoint/2010/main" val="293094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7" y="1647153"/>
            <a:ext cx="2804159" cy="2103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48" y="209978"/>
            <a:ext cx="8454887" cy="582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Какие брать не надо и почему</a:t>
            </a:r>
          </a:p>
          <a:p>
            <a:pPr>
              <a:lnSpc>
                <a:spcPct val="107000"/>
              </a:lnSpc>
            </a:pPr>
            <a:endParaRPr lang="ru-RU" sz="32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 может не стоит?</a:t>
            </a:r>
          </a:p>
          <a:p>
            <a:pPr indent="202878">
              <a:lnSpc>
                <a:spcPct val="107000"/>
              </a:lnSpc>
            </a:pP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100% проданных авто в минус – дорогие авто</a:t>
            </a: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Непрофильные 10 лет +</a:t>
            </a: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Дубликаты ПТС, смены владельцев за последние месяцы</a:t>
            </a: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Суперэксклюзив</a:t>
            </a: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раритет, </a:t>
            </a:r>
            <a:r>
              <a:rPr lang="ru-RU" sz="2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спорткар</a:t>
            </a: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- только на комиссию</a:t>
            </a: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Нет плохих автомобилей, есть плохая цена за автомобиль</a:t>
            </a:r>
          </a:p>
          <a:p>
            <a:pPr marL="257168" indent="-257168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043" y="69601"/>
            <a:ext cx="862716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600" b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Портрет покупателя</a:t>
            </a:r>
          </a:p>
          <a:p>
            <a:pPr>
              <a:spcBef>
                <a:spcPts val="600"/>
              </a:spcBef>
            </a:pPr>
            <a:endParaRPr lang="ru-RU" sz="3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Кто он?</a:t>
            </a:r>
          </a:p>
          <a:p>
            <a:pPr>
              <a:spcBef>
                <a:spcPts val="600"/>
              </a:spcBef>
            </a:pPr>
            <a:endParaRPr lang="ru-RU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Любит четко и вовремя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Уважает соблюдение договоренностей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Хочет видеть авто на стоке «как новый»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Любит красивую подачу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Принимает решение дистанционно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Ценит безопасность и комфорт выше срочности</a:t>
            </a:r>
          </a:p>
          <a:p>
            <a:pPr marL="257168" indent="-257168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Может привлечь </a:t>
            </a:r>
            <a:r>
              <a:rPr lang="ru-RU" sz="2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блогеров</a:t>
            </a:r>
            <a:r>
              <a:rPr lang="ru-RU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и суды</a:t>
            </a: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3" y="4190361"/>
            <a:ext cx="2183907" cy="26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826" y="216577"/>
            <a:ext cx="502257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Что делать? </a:t>
            </a:r>
          </a:p>
          <a:p>
            <a:endParaRPr lang="ru-RU" sz="2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Добывайте связи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Готовьте профи: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в продукте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в общении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Готовьте автомобили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Доводите до стандарта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Не уверены – не берите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1" y="0"/>
            <a:ext cx="4476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2" y="562232"/>
            <a:ext cx="6131078" cy="6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690" y="847681"/>
            <a:ext cx="4491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Благодарю за внимание!</a:t>
            </a:r>
          </a:p>
          <a:p>
            <a:endParaRPr lang="ru-RU" sz="3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89957"/>
              </p:ext>
            </p:extLst>
          </p:nvPr>
        </p:nvGraphicFramePr>
        <p:xfrm>
          <a:off x="622853" y="3296478"/>
          <a:ext cx="8097078" cy="793941"/>
        </p:xfrm>
        <a:graphic>
          <a:graphicData uri="http://schemas.openxmlformats.org/drawingml/2006/table">
            <a:tbl>
              <a:tblPr firstRow="1" firstCol="1" bandRow="1"/>
              <a:tblGrid>
                <a:gridCol w="5033233">
                  <a:extLst>
                    <a:ext uri="{9D8B030D-6E8A-4147-A177-3AD203B41FA5}">
                      <a16:colId xmlns:a16="http://schemas.microsoft.com/office/drawing/2014/main" val="1618815207"/>
                    </a:ext>
                  </a:extLst>
                </a:gridCol>
                <a:gridCol w="3063845">
                  <a:extLst>
                    <a:ext uri="{9D8B030D-6E8A-4147-A177-3AD203B41FA5}">
                      <a16:colId xmlns:a16="http://schemas.microsoft.com/office/drawing/2014/main" val="3488893452"/>
                    </a:ext>
                  </a:extLst>
                </a:gridCol>
              </a:tblGrid>
              <a:tr h="183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Банников Никита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+7-985-990-55-20 </a:t>
                      </a: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Bannikov.N@panavto.ru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4793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5647" y="6143607"/>
            <a:ext cx="1194284" cy="2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331"/>
            <a:ext cx="9148422" cy="4922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778" y="99749"/>
            <a:ext cx="9024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Arial Unicode MS"/>
                <a:cs typeface="Times New Roman" panose="02020603050405020304" pitchFamily="18" charset="0"/>
              </a:rPr>
              <a:t>       </a:t>
            </a:r>
          </a:p>
          <a:p>
            <a:r>
              <a:rPr lang="ru-RU" sz="1600" b="1" dirty="0">
                <a:latin typeface="+mj-lt"/>
                <a:ea typeface="Arial Unicode MS"/>
                <a:cs typeface="Times New Roman" panose="02020603050405020304" pitchFamily="18" charset="0"/>
              </a:rPr>
              <a:t>       </a:t>
            </a:r>
            <a:r>
              <a:rPr lang="ru-RU" sz="1600" b="1" dirty="0" err="1">
                <a:latin typeface="+mj-lt"/>
                <a:ea typeface="Arial Unicode MS"/>
                <a:cs typeface="Times New Roman" panose="02020603050405020304" pitchFamily="18" charset="0"/>
              </a:rPr>
              <a:t>Панавто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– официальный дилер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Mercedes-Benz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с 1996 года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, Smart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с 2014 года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+mj-lt"/>
                <a:ea typeface="Arial Unicode MS"/>
                <a:cs typeface="Times New Roman" panose="02020603050405020304" pitchFamily="18" charset="0"/>
              </a:rPr>
              <a:t>Aurus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с 2019 года</a:t>
            </a:r>
            <a:endParaRPr lang="en-US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 </a:t>
            </a:r>
            <a:endParaRPr lang="ru-RU" sz="1600" dirty="0">
              <a:latin typeface="+mj-lt"/>
              <a:ea typeface="Arial Unicode MS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лучший дилер по продажам и обслуживанию легковых автомобилей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Mercedes-Benz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2014</a:t>
            </a:r>
            <a:endParaRPr lang="ru-RU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лучший дилер по финансовым услугам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Mercedes-Benz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2014</a:t>
            </a:r>
            <a:endParaRPr lang="ru-RU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лучший дилер в области продаж и обслуживания автомобилей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S</a:t>
            </a:r>
            <a:r>
              <a:rPr lang="ru-RU" sz="1600" dirty="0" err="1">
                <a:latin typeface="+mj-lt"/>
                <a:ea typeface="Arial Unicode MS"/>
                <a:cs typeface="Times New Roman" panose="02020603050405020304" pitchFamily="18" charset="0"/>
              </a:rPr>
              <a:t>mart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 2016-2017</a:t>
            </a:r>
            <a:endParaRPr lang="ru-RU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endParaRPr lang="ru-RU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      Дилерский центр </a:t>
            </a:r>
            <a:r>
              <a:rPr lang="en-US" sz="1600" dirty="0">
                <a:latin typeface="+mj-lt"/>
                <a:ea typeface="Arial Unicode MS"/>
                <a:cs typeface="Times New Roman" panose="02020603050405020304" pitchFamily="18" charset="0"/>
              </a:rPr>
              <a:t>Mercedes-Benz</a:t>
            </a:r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на 50 км МКАД является крупнейшим в Европе и вторым в мире</a:t>
            </a:r>
          </a:p>
          <a:p>
            <a:endParaRPr lang="ru-RU" sz="16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+mj-lt"/>
                <a:ea typeface="Arial Unicode MS"/>
                <a:cs typeface="Times New Roman" panose="02020603050405020304" pitchFamily="18" charset="0"/>
              </a:rPr>
              <a:t>       </a:t>
            </a:r>
            <a:r>
              <a:rPr lang="ru-RU" sz="1600" b="1" dirty="0">
                <a:latin typeface="+mj-lt"/>
                <a:ea typeface="Arial Unicode MS"/>
                <a:cs typeface="Times New Roman" panose="02020603050405020304" pitchFamily="18" charset="0"/>
              </a:rPr>
              <a:t>За 2019 год продано свыше 1 750 автомобилей с пробегом со средней стоимостью 1 860 000 рублей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037" y="6456785"/>
            <a:ext cx="1194284" cy="2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5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744" y="6331888"/>
            <a:ext cx="1194284" cy="2371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24" y="353820"/>
            <a:ext cx="1956721" cy="1867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09313" y="471250"/>
            <a:ext cx="55226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Calibri" panose="020F0502020204030204" pitchFamily="34" charset="0"/>
              </a:rPr>
              <a:t>Образование:</a:t>
            </a:r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 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Московская финансово-промышленная академия, специальность «Менеджмент». 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Академия МВД по специальности «Юриспруденция»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6FC7EA6-CD22-0B4C-A0CE-71CE9C4DED68}"/>
              </a:ext>
            </a:extLst>
          </p:cNvPr>
          <p:cNvSpPr/>
          <p:nvPr/>
        </p:nvSpPr>
        <p:spPr>
          <a:xfrm>
            <a:off x="712024" y="2388969"/>
            <a:ext cx="819800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Calibri" panose="020F0502020204030204" pitchFamily="34" charset="0"/>
              </a:rPr>
              <a:t>Опыт работы:</a:t>
            </a:r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r>
              <a:rPr lang="ru-RU" sz="1600" b="1" dirty="0">
                <a:latin typeface="+mj-lt"/>
                <a:ea typeface="Calibri" panose="020F0502020204030204" pitchFamily="34" charset="0"/>
              </a:rPr>
              <a:t> 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 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2005-2008 – менеджер по продажам BMW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ГК Титан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	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2008-2011 –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начальник отдела продаж, далее директор по продажам Феникс-Авто </a:t>
            </a:r>
          </a:p>
          <a:p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2011-2017 – начальник отделов продаж 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Suzuki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Nissan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, Mercedes-Benz в 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Major-Auto</a:t>
            </a:r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с 2017 – заместитель Директора Департамента продаж, 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начальник отдела продаж подержанных автомобилей ООО 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Панавто</a:t>
            </a:r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Сертифицированный продавец BMW 2007 г.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Лучший руководитель ГК Феникс-Авто 2009 г.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Сертифицированный руководитель Mercedes-Benz 2016 г.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Финалист конкурса «Лучший руководитель продаж Mercedes-Benz 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Russia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 2016»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Лучший руководитель ООО «</a:t>
            </a:r>
            <a:r>
              <a:rPr lang="ru-RU" sz="1600" dirty="0" err="1">
                <a:latin typeface="+mj-lt"/>
                <a:ea typeface="Calibri" panose="020F0502020204030204" pitchFamily="34" charset="0"/>
              </a:rPr>
              <a:t>Панавто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» 2017 г.   </a:t>
            </a: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871555"/>
            <a:ext cx="7921364" cy="44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7582" y="4794423"/>
            <a:ext cx="3857338" cy="1033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6876" y="163860"/>
            <a:ext cx="84080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Особенности дорогих автомобилей с пробегом</a:t>
            </a:r>
          </a:p>
          <a:p>
            <a:pPr indent="202878"/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Что особенного? 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16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Более лучшее состояние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Больше подтвержденных историй обслуживания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Больше юридических лиц-владельцев авто 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Больше автомобилей с полным НДС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Больший простой на складе</a:t>
            </a:r>
            <a:endParaRPr lang="en-US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Больше затрат 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Больше рисков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Меньший процент маржи, но больший вал в рублях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Меньше перекупов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Что важно для клиента?</a:t>
            </a:r>
          </a:p>
          <a:p>
            <a:endParaRPr lang="ru-RU" sz="16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Наличие программы производителя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Небольшой пробег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Оснащенная комплектация </a:t>
            </a: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marL="257168" indent="-257168">
              <a:buFont typeface="Symbol" panose="05050102010706020507" pitchFamily="18" charset="2"/>
              <a:buChar char=""/>
            </a:pP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44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16676"/>
              </p:ext>
            </p:extLst>
          </p:nvPr>
        </p:nvGraphicFramePr>
        <p:xfrm>
          <a:off x="137652" y="1474840"/>
          <a:ext cx="8640590" cy="379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62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3575" y="0"/>
            <a:ext cx="8396850" cy="602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lnSpc>
                <a:spcPct val="107000"/>
              </a:lnSpc>
            </a:pPr>
            <a:r>
              <a:rPr lang="ru-RU" sz="3200" b="1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Работа с поддержкой по трейд-ин </a:t>
            </a:r>
          </a:p>
          <a:p>
            <a:pPr indent="11113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11113">
              <a:lnSpc>
                <a:spcPct val="107000"/>
              </a:lnSpc>
            </a:pPr>
            <a:r>
              <a:rPr lang="ru-RU" sz="24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Куда уходят деньги?</a:t>
            </a:r>
          </a:p>
          <a:p>
            <a:pPr indent="202878">
              <a:lnSpc>
                <a:spcPct val="107000"/>
              </a:lnSpc>
            </a:pP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32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32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Менее 70%: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непрофессионализм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криминал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конкуренты</a:t>
            </a:r>
          </a:p>
          <a:p>
            <a:pPr>
              <a:lnSpc>
                <a:spcPct val="107000"/>
              </a:lnSpc>
            </a:pPr>
            <a:endParaRPr lang="ru-RU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4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Куда уходят автомобили?</a:t>
            </a:r>
            <a:endParaRPr lang="ru-RU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0" y="1927122"/>
            <a:ext cx="8754720" cy="16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8912" y="1237607"/>
            <a:ext cx="6673951" cy="234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2878">
              <a:lnSpc>
                <a:spcPct val="107000"/>
              </a:lnSpc>
            </a:pPr>
            <a:endParaRPr lang="ru-RU" sz="21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21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202878">
              <a:lnSpc>
                <a:spcPct val="107000"/>
              </a:lnSpc>
            </a:pPr>
            <a:endParaRPr lang="ru-RU" sz="135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372" y="1098299"/>
            <a:ext cx="6871508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Пока наши продавцы и оценщики </a:t>
            </a:r>
          </a:p>
          <a:p>
            <a:pPr>
              <a:lnSpc>
                <a:spcPct val="107000"/>
              </a:lnSpc>
            </a:pPr>
            <a:r>
              <a:rPr lang="ru-RU" sz="28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делят «золотой слиток» клиента…  </a:t>
            </a:r>
            <a:endParaRPr lang="ru-RU" sz="24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79" y="2250767"/>
            <a:ext cx="6276242" cy="31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58" y="1760708"/>
            <a:ext cx="5547084" cy="36626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69840" y="1138080"/>
            <a:ext cx="47109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2878">
              <a:lnSpc>
                <a:spcPct val="107000"/>
              </a:lnSpc>
            </a:pPr>
            <a:r>
              <a:rPr lang="ru-RU" sz="36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…его уносят перекупы </a:t>
            </a:r>
          </a:p>
        </p:txBody>
      </p:sp>
    </p:spTree>
    <p:extLst>
      <p:ext uri="{BB962C8B-B14F-4D97-AF65-F5344CB8AC3E}">
        <p14:creationId xmlns:p14="http://schemas.microsoft.com/office/powerpoint/2010/main" val="387947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445</Words>
  <Application>Microsoft Office PowerPoint</Application>
  <PresentationFormat>Экран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User</cp:lastModifiedBy>
  <cp:revision>110</cp:revision>
  <cp:lastPrinted>2020-03-11T16:59:05Z</cp:lastPrinted>
  <dcterms:created xsi:type="dcterms:W3CDTF">2019-04-05T11:08:23Z</dcterms:created>
  <dcterms:modified xsi:type="dcterms:W3CDTF">2020-03-17T05:25:06Z</dcterms:modified>
</cp:coreProperties>
</file>